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29" r:id="rId2"/>
    <p:sldId id="330" r:id="rId3"/>
    <p:sldId id="290" r:id="rId4"/>
    <p:sldId id="340" r:id="rId5"/>
    <p:sldId id="339" r:id="rId6"/>
    <p:sldId id="295" r:id="rId7"/>
    <p:sldId id="336" r:id="rId8"/>
    <p:sldId id="337" r:id="rId9"/>
    <p:sldId id="341" r:id="rId10"/>
    <p:sldId id="299" r:id="rId11"/>
    <p:sldId id="343" r:id="rId12"/>
    <p:sldId id="300" r:id="rId13"/>
    <p:sldId id="303" r:id="rId14"/>
    <p:sldId id="305" r:id="rId15"/>
    <p:sldId id="344" r:id="rId16"/>
    <p:sldId id="306" r:id="rId17"/>
    <p:sldId id="345" r:id="rId18"/>
    <p:sldId id="307" r:id="rId19"/>
    <p:sldId id="347" r:id="rId20"/>
    <p:sldId id="346" r:id="rId21"/>
    <p:sldId id="308" r:id="rId22"/>
    <p:sldId id="309" r:id="rId23"/>
    <p:sldId id="312" r:id="rId24"/>
    <p:sldId id="314" r:id="rId25"/>
    <p:sldId id="313" r:id="rId26"/>
    <p:sldId id="350" r:id="rId27"/>
    <p:sldId id="349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24" autoAdjust="0"/>
  </p:normalViewPr>
  <p:slideViewPr>
    <p:cSldViewPr>
      <p:cViewPr>
        <p:scale>
          <a:sx n="110" d="100"/>
          <a:sy n="110" d="100"/>
        </p:scale>
        <p:origin x="-17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F039A4-5007-451A-AC23-B55A06571B7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0FC45F4-6502-41B3-9A6E-1C3842D68EAA}">
      <dgm:prSet phldrT="[Texto]" custT="1"/>
      <dgm:spPr/>
      <dgm:t>
        <a:bodyPr/>
        <a:lstStyle/>
        <a:p>
          <a:r>
            <a:rPr lang="es-MX" sz="2400" b="1" dirty="0"/>
            <a:t>Director</a:t>
          </a:r>
          <a:endParaRPr lang="es-MX" sz="1200" b="1" dirty="0"/>
        </a:p>
      </dgm:t>
    </dgm:pt>
    <dgm:pt modelId="{999BC029-73A0-437A-8F03-FE3205195C3B}" type="parTrans" cxnId="{1B5A855B-4A77-4C90-8503-A6798786F917}">
      <dgm:prSet/>
      <dgm:spPr/>
      <dgm:t>
        <a:bodyPr/>
        <a:lstStyle/>
        <a:p>
          <a:endParaRPr lang="es-MX" sz="4400"/>
        </a:p>
      </dgm:t>
    </dgm:pt>
    <dgm:pt modelId="{AA523B4A-29CB-4AA7-B32D-665DD7789294}" type="sibTrans" cxnId="{1B5A855B-4A77-4C90-8503-A6798786F917}">
      <dgm:prSet/>
      <dgm:spPr/>
      <dgm:t>
        <a:bodyPr/>
        <a:lstStyle/>
        <a:p>
          <a:endParaRPr lang="es-MX" sz="4400"/>
        </a:p>
      </dgm:t>
    </dgm:pt>
    <dgm:pt modelId="{E8197DB4-280E-4960-AB88-780DE9933E88}">
      <dgm:prSet phldrT="[Texto]" custT="1"/>
      <dgm:spPr/>
      <dgm:t>
        <a:bodyPr/>
        <a:lstStyle/>
        <a:p>
          <a:r>
            <a:rPr lang="es-MX" sz="1400" dirty="0"/>
            <a:t>Mercadólogo</a:t>
          </a:r>
        </a:p>
      </dgm:t>
    </dgm:pt>
    <dgm:pt modelId="{D08D9C3D-F9C7-448A-A787-0455CDF3065F}" type="parTrans" cxnId="{20E346B9-218C-4A73-9A20-906FB658EF95}">
      <dgm:prSet/>
      <dgm:spPr/>
      <dgm:t>
        <a:bodyPr/>
        <a:lstStyle/>
        <a:p>
          <a:endParaRPr lang="es-MX" sz="4400"/>
        </a:p>
      </dgm:t>
    </dgm:pt>
    <dgm:pt modelId="{CBA277FE-390D-4BCF-9A7C-619E0CCD8DD9}" type="sibTrans" cxnId="{20E346B9-218C-4A73-9A20-906FB658EF95}">
      <dgm:prSet/>
      <dgm:spPr/>
      <dgm:t>
        <a:bodyPr/>
        <a:lstStyle/>
        <a:p>
          <a:endParaRPr lang="es-MX" sz="4400"/>
        </a:p>
      </dgm:t>
    </dgm:pt>
    <dgm:pt modelId="{AA029976-7B24-4E2A-9CC1-1B213E726A8D}">
      <dgm:prSet phldrT="[Texto]" custT="1"/>
      <dgm:spPr/>
      <dgm:t>
        <a:bodyPr/>
        <a:lstStyle/>
        <a:p>
          <a:r>
            <a:rPr lang="es-MX" sz="1400" dirty="0"/>
            <a:t>Diseñador </a:t>
          </a:r>
        </a:p>
      </dgm:t>
    </dgm:pt>
    <dgm:pt modelId="{85E13BD9-ABE8-4007-90E9-E1153A83AA3E}" type="parTrans" cxnId="{4F55C0E7-F922-4B52-A2AD-1E4E449B4E9F}">
      <dgm:prSet/>
      <dgm:spPr/>
      <dgm:t>
        <a:bodyPr/>
        <a:lstStyle/>
        <a:p>
          <a:endParaRPr lang="es-MX" sz="4400"/>
        </a:p>
      </dgm:t>
    </dgm:pt>
    <dgm:pt modelId="{1D0D50B2-2326-4A7E-9A5E-A31A38F4BAAD}" type="sibTrans" cxnId="{4F55C0E7-F922-4B52-A2AD-1E4E449B4E9F}">
      <dgm:prSet/>
      <dgm:spPr/>
      <dgm:t>
        <a:bodyPr/>
        <a:lstStyle/>
        <a:p>
          <a:endParaRPr lang="es-MX" sz="4400"/>
        </a:p>
      </dgm:t>
    </dgm:pt>
    <dgm:pt modelId="{A77F3410-66A0-4DAD-BBC2-4731A17DC9DE}" type="asst">
      <dgm:prSet phldrT="[Texto]" custT="1"/>
      <dgm:spPr/>
      <dgm:t>
        <a:bodyPr/>
        <a:lstStyle/>
        <a:p>
          <a:r>
            <a:rPr lang="es-MX" sz="1400" dirty="0"/>
            <a:t>Coach</a:t>
          </a:r>
        </a:p>
      </dgm:t>
    </dgm:pt>
    <dgm:pt modelId="{9E8789C7-68C4-431E-86AA-790A58BD7678}" type="sibTrans" cxnId="{CF059191-6E8F-47DC-B9D8-F22168210EE5}">
      <dgm:prSet/>
      <dgm:spPr/>
      <dgm:t>
        <a:bodyPr/>
        <a:lstStyle/>
        <a:p>
          <a:endParaRPr lang="es-MX" sz="4400"/>
        </a:p>
      </dgm:t>
    </dgm:pt>
    <dgm:pt modelId="{FA7FBF15-FF5A-4954-AF9B-1C5B355CBD0F}" type="parTrans" cxnId="{CF059191-6E8F-47DC-B9D8-F22168210EE5}">
      <dgm:prSet/>
      <dgm:spPr/>
      <dgm:t>
        <a:bodyPr/>
        <a:lstStyle/>
        <a:p>
          <a:endParaRPr lang="es-MX" sz="4400"/>
        </a:p>
      </dgm:t>
    </dgm:pt>
    <dgm:pt modelId="{FA7E89DE-04F4-4FB2-86A2-D9A3EACCD338}">
      <dgm:prSet custT="1"/>
      <dgm:spPr/>
      <dgm:t>
        <a:bodyPr/>
        <a:lstStyle/>
        <a:p>
          <a:r>
            <a:rPr lang="es-MX" sz="1400" dirty="0"/>
            <a:t>Vendedores</a:t>
          </a:r>
        </a:p>
      </dgm:t>
    </dgm:pt>
    <dgm:pt modelId="{C605A0C6-A8CD-4AE7-AAD6-C048EAC571D0}" type="parTrans" cxnId="{0CC7E9FF-4953-4A2A-8DFD-B3B33003CA13}">
      <dgm:prSet/>
      <dgm:spPr/>
      <dgm:t>
        <a:bodyPr/>
        <a:lstStyle/>
        <a:p>
          <a:endParaRPr lang="es-MX" sz="4400"/>
        </a:p>
      </dgm:t>
    </dgm:pt>
    <dgm:pt modelId="{7B361729-FC75-4A4A-8E54-EB9559E490CC}" type="sibTrans" cxnId="{0CC7E9FF-4953-4A2A-8DFD-B3B33003CA13}">
      <dgm:prSet/>
      <dgm:spPr/>
      <dgm:t>
        <a:bodyPr/>
        <a:lstStyle/>
        <a:p>
          <a:endParaRPr lang="es-MX" sz="4400"/>
        </a:p>
      </dgm:t>
    </dgm:pt>
    <dgm:pt modelId="{B587EFD1-73E7-4226-A10F-9B55DB940A2B}">
      <dgm:prSet custT="1"/>
      <dgm:spPr/>
      <dgm:t>
        <a:bodyPr/>
        <a:lstStyle/>
        <a:p>
          <a:pPr algn="ctr"/>
          <a:endParaRPr lang="es-MX" sz="1400" dirty="0"/>
        </a:p>
        <a:p>
          <a:pPr algn="ctr"/>
          <a:r>
            <a:rPr lang="es-MX" sz="1400" dirty="0"/>
            <a:t>Capacitador</a:t>
          </a:r>
        </a:p>
        <a:p>
          <a:pPr algn="ctr"/>
          <a:endParaRPr lang="es-MX" sz="1400" dirty="0"/>
        </a:p>
      </dgm:t>
    </dgm:pt>
    <dgm:pt modelId="{50E685D9-F556-4F47-ADA0-12FCD7564446}" type="parTrans" cxnId="{275A71D4-C81A-4B56-B3E6-FA6FFD163187}">
      <dgm:prSet/>
      <dgm:spPr/>
      <dgm:t>
        <a:bodyPr/>
        <a:lstStyle/>
        <a:p>
          <a:endParaRPr lang="es-MX" sz="4400"/>
        </a:p>
      </dgm:t>
    </dgm:pt>
    <dgm:pt modelId="{77154263-C2CE-40C6-B3E6-F748E40BDC4A}" type="sibTrans" cxnId="{275A71D4-C81A-4B56-B3E6-FA6FFD163187}">
      <dgm:prSet/>
      <dgm:spPr/>
      <dgm:t>
        <a:bodyPr/>
        <a:lstStyle/>
        <a:p>
          <a:endParaRPr lang="es-MX" sz="4400"/>
        </a:p>
      </dgm:t>
    </dgm:pt>
    <dgm:pt modelId="{0958BA7E-D727-4D81-B81C-40732C90B426}" type="asst">
      <dgm:prSet custT="1"/>
      <dgm:spPr/>
      <dgm:t>
        <a:bodyPr/>
        <a:lstStyle/>
        <a:p>
          <a:r>
            <a:rPr lang="es-MX" sz="1400" dirty="0"/>
            <a:t>Asistente</a:t>
          </a:r>
        </a:p>
      </dgm:t>
    </dgm:pt>
    <dgm:pt modelId="{E9A612E8-844D-4E76-8DDB-96E0B6AD3193}" type="parTrans" cxnId="{F36DDBC8-CD70-4C72-93EB-4C57896FD20D}">
      <dgm:prSet/>
      <dgm:spPr/>
      <dgm:t>
        <a:bodyPr/>
        <a:lstStyle/>
        <a:p>
          <a:endParaRPr lang="es-MX" sz="4400"/>
        </a:p>
      </dgm:t>
    </dgm:pt>
    <dgm:pt modelId="{416693DE-3A6A-49B9-8DA3-F603100EE1D2}" type="sibTrans" cxnId="{F36DDBC8-CD70-4C72-93EB-4C57896FD20D}">
      <dgm:prSet/>
      <dgm:spPr/>
      <dgm:t>
        <a:bodyPr/>
        <a:lstStyle/>
        <a:p>
          <a:endParaRPr lang="es-MX" sz="4400"/>
        </a:p>
      </dgm:t>
    </dgm:pt>
    <dgm:pt modelId="{6B627A8C-23C0-4B03-B87B-E44691D664AF}" type="pres">
      <dgm:prSet presAssocID="{C3F039A4-5007-451A-AC23-B55A06571B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5AAE331-E6EF-41CA-8FD6-59566D7D967E}" type="pres">
      <dgm:prSet presAssocID="{10FC45F4-6502-41B3-9A6E-1C3842D68EAA}" presName="hierRoot1" presStyleCnt="0">
        <dgm:presLayoutVars>
          <dgm:hierBranch val="init"/>
        </dgm:presLayoutVars>
      </dgm:prSet>
      <dgm:spPr/>
    </dgm:pt>
    <dgm:pt modelId="{8AACB11A-FD59-49F8-9E3C-3751B6FC7D78}" type="pres">
      <dgm:prSet presAssocID="{10FC45F4-6502-41B3-9A6E-1C3842D68EAA}" presName="rootComposite1" presStyleCnt="0"/>
      <dgm:spPr/>
    </dgm:pt>
    <dgm:pt modelId="{B9844E8A-EEFC-4524-9AC2-584EED7CDA24}" type="pres">
      <dgm:prSet presAssocID="{10FC45F4-6502-41B3-9A6E-1C3842D68EAA}" presName="rootText1" presStyleLbl="node0" presStyleIdx="0" presStyleCnt="1" custScaleX="139442" custScaleY="122374" custLinFactNeighborX="3510" custLinFactNeighborY="1283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021A81-A58B-49B3-90FB-C06574E2AB37}" type="pres">
      <dgm:prSet presAssocID="{10FC45F4-6502-41B3-9A6E-1C3842D68EAA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47A7F36-39EA-438E-99AC-6E4D66843136}" type="pres">
      <dgm:prSet presAssocID="{10FC45F4-6502-41B3-9A6E-1C3842D68EAA}" presName="hierChild2" presStyleCnt="0"/>
      <dgm:spPr/>
    </dgm:pt>
    <dgm:pt modelId="{C25F766E-578B-439F-9235-5092441AB5F1}" type="pres">
      <dgm:prSet presAssocID="{D08D9C3D-F9C7-448A-A787-0455CDF3065F}" presName="Name37" presStyleLbl="parChTrans1D2" presStyleIdx="0" presStyleCnt="6"/>
      <dgm:spPr/>
      <dgm:t>
        <a:bodyPr/>
        <a:lstStyle/>
        <a:p>
          <a:endParaRPr lang="es-MX"/>
        </a:p>
      </dgm:t>
    </dgm:pt>
    <dgm:pt modelId="{F81B43D7-9685-4D47-9EA5-9512FA107331}" type="pres">
      <dgm:prSet presAssocID="{E8197DB4-280E-4960-AB88-780DE9933E88}" presName="hierRoot2" presStyleCnt="0">
        <dgm:presLayoutVars>
          <dgm:hierBranch val="init"/>
        </dgm:presLayoutVars>
      </dgm:prSet>
      <dgm:spPr/>
    </dgm:pt>
    <dgm:pt modelId="{8078625A-4FB6-47C8-AF09-B10EFD17263F}" type="pres">
      <dgm:prSet presAssocID="{E8197DB4-280E-4960-AB88-780DE9933E88}" presName="rootComposite" presStyleCnt="0"/>
      <dgm:spPr/>
    </dgm:pt>
    <dgm:pt modelId="{847A3CE1-3A99-4E04-8480-805BBB150A82}" type="pres">
      <dgm:prSet presAssocID="{E8197DB4-280E-4960-AB88-780DE9933E8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5FAA7DB-E08A-4568-B423-E4D64AFACF5A}" type="pres">
      <dgm:prSet presAssocID="{E8197DB4-280E-4960-AB88-780DE9933E88}" presName="rootConnector" presStyleLbl="node2" presStyleIdx="0" presStyleCnt="4"/>
      <dgm:spPr/>
      <dgm:t>
        <a:bodyPr/>
        <a:lstStyle/>
        <a:p>
          <a:endParaRPr lang="es-MX"/>
        </a:p>
      </dgm:t>
    </dgm:pt>
    <dgm:pt modelId="{3033013E-B000-4029-B55E-F2CC47A9B157}" type="pres">
      <dgm:prSet presAssocID="{E8197DB4-280E-4960-AB88-780DE9933E88}" presName="hierChild4" presStyleCnt="0"/>
      <dgm:spPr/>
    </dgm:pt>
    <dgm:pt modelId="{2C3F2C5B-95AD-4ED1-BA3E-396840276883}" type="pres">
      <dgm:prSet presAssocID="{E8197DB4-280E-4960-AB88-780DE9933E88}" presName="hierChild5" presStyleCnt="0"/>
      <dgm:spPr/>
    </dgm:pt>
    <dgm:pt modelId="{B050A75A-3D53-4919-89A2-306221D103FB}" type="pres">
      <dgm:prSet presAssocID="{85E13BD9-ABE8-4007-90E9-E1153A83AA3E}" presName="Name37" presStyleLbl="parChTrans1D2" presStyleIdx="1" presStyleCnt="6"/>
      <dgm:spPr/>
      <dgm:t>
        <a:bodyPr/>
        <a:lstStyle/>
        <a:p>
          <a:endParaRPr lang="es-MX"/>
        </a:p>
      </dgm:t>
    </dgm:pt>
    <dgm:pt modelId="{AE5059AC-44B6-48A6-8C3D-9B599EFC86F8}" type="pres">
      <dgm:prSet presAssocID="{AA029976-7B24-4E2A-9CC1-1B213E726A8D}" presName="hierRoot2" presStyleCnt="0">
        <dgm:presLayoutVars>
          <dgm:hierBranch val="init"/>
        </dgm:presLayoutVars>
      </dgm:prSet>
      <dgm:spPr/>
    </dgm:pt>
    <dgm:pt modelId="{1AB155C9-A674-40B5-A84F-93AA91377491}" type="pres">
      <dgm:prSet presAssocID="{AA029976-7B24-4E2A-9CC1-1B213E726A8D}" presName="rootComposite" presStyleCnt="0"/>
      <dgm:spPr/>
    </dgm:pt>
    <dgm:pt modelId="{46E25332-FE5B-4E53-B807-9FA30F4AE13F}" type="pres">
      <dgm:prSet presAssocID="{AA029976-7B24-4E2A-9CC1-1B213E726A8D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C358610-383F-405A-867B-B67FCE05D31B}" type="pres">
      <dgm:prSet presAssocID="{AA029976-7B24-4E2A-9CC1-1B213E726A8D}" presName="rootConnector" presStyleLbl="node2" presStyleIdx="1" presStyleCnt="4"/>
      <dgm:spPr/>
      <dgm:t>
        <a:bodyPr/>
        <a:lstStyle/>
        <a:p>
          <a:endParaRPr lang="es-MX"/>
        </a:p>
      </dgm:t>
    </dgm:pt>
    <dgm:pt modelId="{02EED0D9-2B16-4FA0-8532-3145D1789790}" type="pres">
      <dgm:prSet presAssocID="{AA029976-7B24-4E2A-9CC1-1B213E726A8D}" presName="hierChild4" presStyleCnt="0"/>
      <dgm:spPr/>
    </dgm:pt>
    <dgm:pt modelId="{59B5E3E6-A1A6-4145-AD75-E2531E8644F5}" type="pres">
      <dgm:prSet presAssocID="{AA029976-7B24-4E2A-9CC1-1B213E726A8D}" presName="hierChild5" presStyleCnt="0"/>
      <dgm:spPr/>
    </dgm:pt>
    <dgm:pt modelId="{10199C51-2F8B-40E0-A398-5BBE49FC468E}" type="pres">
      <dgm:prSet presAssocID="{C605A0C6-A8CD-4AE7-AAD6-C048EAC571D0}" presName="Name37" presStyleLbl="parChTrans1D2" presStyleIdx="2" presStyleCnt="6"/>
      <dgm:spPr/>
      <dgm:t>
        <a:bodyPr/>
        <a:lstStyle/>
        <a:p>
          <a:endParaRPr lang="es-MX"/>
        </a:p>
      </dgm:t>
    </dgm:pt>
    <dgm:pt modelId="{519993D7-EE3B-409B-8235-60D84B623D52}" type="pres">
      <dgm:prSet presAssocID="{FA7E89DE-04F4-4FB2-86A2-D9A3EACCD338}" presName="hierRoot2" presStyleCnt="0">
        <dgm:presLayoutVars>
          <dgm:hierBranch val="init"/>
        </dgm:presLayoutVars>
      </dgm:prSet>
      <dgm:spPr/>
    </dgm:pt>
    <dgm:pt modelId="{93AB610A-F77B-48AA-B758-E52FCFF4DAEF}" type="pres">
      <dgm:prSet presAssocID="{FA7E89DE-04F4-4FB2-86A2-D9A3EACCD338}" presName="rootComposite" presStyleCnt="0"/>
      <dgm:spPr/>
    </dgm:pt>
    <dgm:pt modelId="{0C57E685-886D-4922-A453-93685CDB062C}" type="pres">
      <dgm:prSet presAssocID="{FA7E89DE-04F4-4FB2-86A2-D9A3EACCD338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34D5989-5EEC-41A1-BE46-B211AB54D7C0}" type="pres">
      <dgm:prSet presAssocID="{FA7E89DE-04F4-4FB2-86A2-D9A3EACCD338}" presName="rootConnector" presStyleLbl="node2" presStyleIdx="2" presStyleCnt="4"/>
      <dgm:spPr/>
      <dgm:t>
        <a:bodyPr/>
        <a:lstStyle/>
        <a:p>
          <a:endParaRPr lang="es-MX"/>
        </a:p>
      </dgm:t>
    </dgm:pt>
    <dgm:pt modelId="{61673D3A-F2F8-41AB-AD82-D7C9AB407546}" type="pres">
      <dgm:prSet presAssocID="{FA7E89DE-04F4-4FB2-86A2-D9A3EACCD338}" presName="hierChild4" presStyleCnt="0"/>
      <dgm:spPr/>
    </dgm:pt>
    <dgm:pt modelId="{23C5F029-3280-424D-8B9E-39BC0E20A59E}" type="pres">
      <dgm:prSet presAssocID="{FA7E89DE-04F4-4FB2-86A2-D9A3EACCD338}" presName="hierChild5" presStyleCnt="0"/>
      <dgm:spPr/>
    </dgm:pt>
    <dgm:pt modelId="{8202E9C8-241C-4377-A5B5-BFDDFE76C114}" type="pres">
      <dgm:prSet presAssocID="{50E685D9-F556-4F47-ADA0-12FCD7564446}" presName="Name37" presStyleLbl="parChTrans1D2" presStyleIdx="3" presStyleCnt="6"/>
      <dgm:spPr/>
      <dgm:t>
        <a:bodyPr/>
        <a:lstStyle/>
        <a:p>
          <a:endParaRPr lang="es-MX"/>
        </a:p>
      </dgm:t>
    </dgm:pt>
    <dgm:pt modelId="{F3D623CC-2B49-4D18-88BB-2EB910BFA6EA}" type="pres">
      <dgm:prSet presAssocID="{B587EFD1-73E7-4226-A10F-9B55DB940A2B}" presName="hierRoot2" presStyleCnt="0">
        <dgm:presLayoutVars>
          <dgm:hierBranch val="init"/>
        </dgm:presLayoutVars>
      </dgm:prSet>
      <dgm:spPr/>
    </dgm:pt>
    <dgm:pt modelId="{E9BD847C-8570-4FAB-BDB0-D6628856ECDC}" type="pres">
      <dgm:prSet presAssocID="{B587EFD1-73E7-4226-A10F-9B55DB940A2B}" presName="rootComposite" presStyleCnt="0"/>
      <dgm:spPr/>
    </dgm:pt>
    <dgm:pt modelId="{FA7DAEB6-4BEC-48C4-8B59-42AEE8438EC6}" type="pres">
      <dgm:prSet presAssocID="{B587EFD1-73E7-4226-A10F-9B55DB940A2B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09CB62E-9250-49D6-9DA3-00A8C5457C2F}" type="pres">
      <dgm:prSet presAssocID="{B587EFD1-73E7-4226-A10F-9B55DB940A2B}" presName="rootConnector" presStyleLbl="node2" presStyleIdx="3" presStyleCnt="4"/>
      <dgm:spPr/>
      <dgm:t>
        <a:bodyPr/>
        <a:lstStyle/>
        <a:p>
          <a:endParaRPr lang="es-MX"/>
        </a:p>
      </dgm:t>
    </dgm:pt>
    <dgm:pt modelId="{957AB97B-93DD-4CC2-A47F-EC6A7DD56CDA}" type="pres">
      <dgm:prSet presAssocID="{B587EFD1-73E7-4226-A10F-9B55DB940A2B}" presName="hierChild4" presStyleCnt="0"/>
      <dgm:spPr/>
    </dgm:pt>
    <dgm:pt modelId="{1B0D1A0F-320E-421B-B4D5-449C99D47954}" type="pres">
      <dgm:prSet presAssocID="{B587EFD1-73E7-4226-A10F-9B55DB940A2B}" presName="hierChild5" presStyleCnt="0"/>
      <dgm:spPr/>
    </dgm:pt>
    <dgm:pt modelId="{AAF642FA-E156-40FA-A9FA-87EFE9BA5BF0}" type="pres">
      <dgm:prSet presAssocID="{10FC45F4-6502-41B3-9A6E-1C3842D68EAA}" presName="hierChild3" presStyleCnt="0"/>
      <dgm:spPr/>
    </dgm:pt>
    <dgm:pt modelId="{738E456A-EC00-48C0-A40E-C776C7AF0AEB}" type="pres">
      <dgm:prSet presAssocID="{FA7FBF15-FF5A-4954-AF9B-1C5B355CBD0F}" presName="Name111" presStyleLbl="parChTrans1D2" presStyleIdx="4" presStyleCnt="6"/>
      <dgm:spPr/>
      <dgm:t>
        <a:bodyPr/>
        <a:lstStyle/>
        <a:p>
          <a:endParaRPr lang="es-MX"/>
        </a:p>
      </dgm:t>
    </dgm:pt>
    <dgm:pt modelId="{0C34E0D2-CFEC-42C9-992E-D3149EC1A391}" type="pres">
      <dgm:prSet presAssocID="{A77F3410-66A0-4DAD-BBC2-4731A17DC9DE}" presName="hierRoot3" presStyleCnt="0">
        <dgm:presLayoutVars>
          <dgm:hierBranch val="init"/>
        </dgm:presLayoutVars>
      </dgm:prSet>
      <dgm:spPr/>
    </dgm:pt>
    <dgm:pt modelId="{DD51F5C9-21B8-420C-B5D1-7434E8E7ED52}" type="pres">
      <dgm:prSet presAssocID="{A77F3410-66A0-4DAD-BBC2-4731A17DC9DE}" presName="rootComposite3" presStyleCnt="0"/>
      <dgm:spPr/>
    </dgm:pt>
    <dgm:pt modelId="{CB432660-3BDE-44AF-A0DF-A2C1847DBCA7}" type="pres">
      <dgm:prSet presAssocID="{A77F3410-66A0-4DAD-BBC2-4731A17DC9D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DBBD116-3411-416C-9297-BFB9FBC24CF5}" type="pres">
      <dgm:prSet presAssocID="{A77F3410-66A0-4DAD-BBC2-4731A17DC9DE}" presName="rootConnector3" presStyleLbl="asst1" presStyleIdx="0" presStyleCnt="2"/>
      <dgm:spPr/>
      <dgm:t>
        <a:bodyPr/>
        <a:lstStyle/>
        <a:p>
          <a:endParaRPr lang="es-MX"/>
        </a:p>
      </dgm:t>
    </dgm:pt>
    <dgm:pt modelId="{174E04CB-BFFD-42DC-AA15-B9D727AD9693}" type="pres">
      <dgm:prSet presAssocID="{A77F3410-66A0-4DAD-BBC2-4731A17DC9DE}" presName="hierChild6" presStyleCnt="0"/>
      <dgm:spPr/>
    </dgm:pt>
    <dgm:pt modelId="{AAB4CE1C-2FFD-4A3F-B8BB-B826B20E49B3}" type="pres">
      <dgm:prSet presAssocID="{A77F3410-66A0-4DAD-BBC2-4731A17DC9DE}" presName="hierChild7" presStyleCnt="0"/>
      <dgm:spPr/>
    </dgm:pt>
    <dgm:pt modelId="{5C500E55-87E8-461D-A82C-74BA28FDAC12}" type="pres">
      <dgm:prSet presAssocID="{E9A612E8-844D-4E76-8DDB-96E0B6AD3193}" presName="Name111" presStyleLbl="parChTrans1D2" presStyleIdx="5" presStyleCnt="6"/>
      <dgm:spPr/>
      <dgm:t>
        <a:bodyPr/>
        <a:lstStyle/>
        <a:p>
          <a:endParaRPr lang="es-MX"/>
        </a:p>
      </dgm:t>
    </dgm:pt>
    <dgm:pt modelId="{BFF6FF94-9F0D-466A-A805-81D8E4CC0046}" type="pres">
      <dgm:prSet presAssocID="{0958BA7E-D727-4D81-B81C-40732C90B426}" presName="hierRoot3" presStyleCnt="0">
        <dgm:presLayoutVars>
          <dgm:hierBranch val="init"/>
        </dgm:presLayoutVars>
      </dgm:prSet>
      <dgm:spPr/>
    </dgm:pt>
    <dgm:pt modelId="{1296D863-348E-40C4-999E-94426E7C9D97}" type="pres">
      <dgm:prSet presAssocID="{0958BA7E-D727-4D81-B81C-40732C90B426}" presName="rootComposite3" presStyleCnt="0"/>
      <dgm:spPr/>
    </dgm:pt>
    <dgm:pt modelId="{40C9B947-10E8-4AC4-B2E3-7D3D411281A3}" type="pres">
      <dgm:prSet presAssocID="{0958BA7E-D727-4D81-B81C-40732C90B426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4DA0FD8-8D2D-4B1D-83A6-9A632FB1F787}" type="pres">
      <dgm:prSet presAssocID="{0958BA7E-D727-4D81-B81C-40732C90B426}" presName="rootConnector3" presStyleLbl="asst1" presStyleIdx="1" presStyleCnt="2"/>
      <dgm:spPr/>
      <dgm:t>
        <a:bodyPr/>
        <a:lstStyle/>
        <a:p>
          <a:endParaRPr lang="es-MX"/>
        </a:p>
      </dgm:t>
    </dgm:pt>
    <dgm:pt modelId="{0FF211CB-1376-4360-9930-460B0ECF0459}" type="pres">
      <dgm:prSet presAssocID="{0958BA7E-D727-4D81-B81C-40732C90B426}" presName="hierChild6" presStyleCnt="0"/>
      <dgm:spPr/>
    </dgm:pt>
    <dgm:pt modelId="{19383BC3-4C69-414B-AC91-D4FC41F7B440}" type="pres">
      <dgm:prSet presAssocID="{0958BA7E-D727-4D81-B81C-40732C90B426}" presName="hierChild7" presStyleCnt="0"/>
      <dgm:spPr/>
    </dgm:pt>
  </dgm:ptLst>
  <dgm:cxnLst>
    <dgm:cxn modelId="{3163DB57-E291-4DCE-A78F-1F01BF3730AF}" type="presOf" srcId="{D08D9C3D-F9C7-448A-A787-0455CDF3065F}" destId="{C25F766E-578B-439F-9235-5092441AB5F1}" srcOrd="0" destOrd="0" presId="urn:microsoft.com/office/officeart/2005/8/layout/orgChart1"/>
    <dgm:cxn modelId="{B353456E-5DA0-47C6-B94B-4A00C662E1BE}" type="presOf" srcId="{E8197DB4-280E-4960-AB88-780DE9933E88}" destId="{45FAA7DB-E08A-4568-B423-E4D64AFACF5A}" srcOrd="1" destOrd="0" presId="urn:microsoft.com/office/officeart/2005/8/layout/orgChart1"/>
    <dgm:cxn modelId="{275A71D4-C81A-4B56-B3E6-FA6FFD163187}" srcId="{10FC45F4-6502-41B3-9A6E-1C3842D68EAA}" destId="{B587EFD1-73E7-4226-A10F-9B55DB940A2B}" srcOrd="4" destOrd="0" parTransId="{50E685D9-F556-4F47-ADA0-12FCD7564446}" sibTransId="{77154263-C2CE-40C6-B3E6-F748E40BDC4A}"/>
    <dgm:cxn modelId="{659D8147-721B-497F-915E-16A11F0E060D}" type="presOf" srcId="{E8197DB4-280E-4960-AB88-780DE9933E88}" destId="{847A3CE1-3A99-4E04-8480-805BBB150A82}" srcOrd="0" destOrd="0" presId="urn:microsoft.com/office/officeart/2005/8/layout/orgChart1"/>
    <dgm:cxn modelId="{4CB515B3-8DF4-48AE-910E-47EFC7A5531C}" type="presOf" srcId="{FA7E89DE-04F4-4FB2-86A2-D9A3EACCD338}" destId="{0C57E685-886D-4922-A453-93685CDB062C}" srcOrd="0" destOrd="0" presId="urn:microsoft.com/office/officeart/2005/8/layout/orgChart1"/>
    <dgm:cxn modelId="{638727A6-0C65-47E0-AEBB-52470CACDBF2}" type="presOf" srcId="{FA7E89DE-04F4-4FB2-86A2-D9A3EACCD338}" destId="{134D5989-5EEC-41A1-BE46-B211AB54D7C0}" srcOrd="1" destOrd="0" presId="urn:microsoft.com/office/officeart/2005/8/layout/orgChart1"/>
    <dgm:cxn modelId="{0D83F214-95C2-4DE8-85B7-4A891A3DB2EE}" type="presOf" srcId="{B587EFD1-73E7-4226-A10F-9B55DB940A2B}" destId="{FA7DAEB6-4BEC-48C4-8B59-42AEE8438EC6}" srcOrd="0" destOrd="0" presId="urn:microsoft.com/office/officeart/2005/8/layout/orgChart1"/>
    <dgm:cxn modelId="{98E50747-BC04-4043-9825-DB2591F35604}" type="presOf" srcId="{AA029976-7B24-4E2A-9CC1-1B213E726A8D}" destId="{46E25332-FE5B-4E53-B807-9FA30F4AE13F}" srcOrd="0" destOrd="0" presId="urn:microsoft.com/office/officeart/2005/8/layout/orgChart1"/>
    <dgm:cxn modelId="{FC61662B-B8B3-4762-AF20-B16582371340}" type="presOf" srcId="{B587EFD1-73E7-4226-A10F-9B55DB940A2B}" destId="{B09CB62E-9250-49D6-9DA3-00A8C5457C2F}" srcOrd="1" destOrd="0" presId="urn:microsoft.com/office/officeart/2005/8/layout/orgChart1"/>
    <dgm:cxn modelId="{C5A7BA0B-796E-4C7C-A8AB-B2EE6C0A0CAA}" type="presOf" srcId="{85E13BD9-ABE8-4007-90E9-E1153A83AA3E}" destId="{B050A75A-3D53-4919-89A2-306221D103FB}" srcOrd="0" destOrd="0" presId="urn:microsoft.com/office/officeart/2005/8/layout/orgChart1"/>
    <dgm:cxn modelId="{B4CE892A-5316-4B1C-8C7A-C96629CA7344}" type="presOf" srcId="{50E685D9-F556-4F47-ADA0-12FCD7564446}" destId="{8202E9C8-241C-4377-A5B5-BFDDFE76C114}" srcOrd="0" destOrd="0" presId="urn:microsoft.com/office/officeart/2005/8/layout/orgChart1"/>
    <dgm:cxn modelId="{4F55C0E7-F922-4B52-A2AD-1E4E449B4E9F}" srcId="{10FC45F4-6502-41B3-9A6E-1C3842D68EAA}" destId="{AA029976-7B24-4E2A-9CC1-1B213E726A8D}" srcOrd="2" destOrd="0" parTransId="{85E13BD9-ABE8-4007-90E9-E1153A83AA3E}" sibTransId="{1D0D50B2-2326-4A7E-9A5E-A31A38F4BAAD}"/>
    <dgm:cxn modelId="{4546E218-7EA9-49CA-AE9F-7001C8D5B6C3}" type="presOf" srcId="{A77F3410-66A0-4DAD-BBC2-4731A17DC9DE}" destId="{CB432660-3BDE-44AF-A0DF-A2C1847DBCA7}" srcOrd="0" destOrd="0" presId="urn:microsoft.com/office/officeart/2005/8/layout/orgChart1"/>
    <dgm:cxn modelId="{7292D6A3-048A-47ED-8158-D5C0A2540067}" type="presOf" srcId="{AA029976-7B24-4E2A-9CC1-1B213E726A8D}" destId="{3C358610-383F-405A-867B-B67FCE05D31B}" srcOrd="1" destOrd="0" presId="urn:microsoft.com/office/officeart/2005/8/layout/orgChart1"/>
    <dgm:cxn modelId="{ED14C634-0503-4F10-B6E3-B213E00FA0E7}" type="presOf" srcId="{E9A612E8-844D-4E76-8DDB-96E0B6AD3193}" destId="{5C500E55-87E8-461D-A82C-74BA28FDAC12}" srcOrd="0" destOrd="0" presId="urn:microsoft.com/office/officeart/2005/8/layout/orgChart1"/>
    <dgm:cxn modelId="{C7926716-4A27-45BB-BBAD-B14CF0138766}" type="presOf" srcId="{C3F039A4-5007-451A-AC23-B55A06571B71}" destId="{6B627A8C-23C0-4B03-B87B-E44691D664AF}" srcOrd="0" destOrd="0" presId="urn:microsoft.com/office/officeart/2005/8/layout/orgChart1"/>
    <dgm:cxn modelId="{0CC7E9FF-4953-4A2A-8DFD-B3B33003CA13}" srcId="{10FC45F4-6502-41B3-9A6E-1C3842D68EAA}" destId="{FA7E89DE-04F4-4FB2-86A2-D9A3EACCD338}" srcOrd="3" destOrd="0" parTransId="{C605A0C6-A8CD-4AE7-AAD6-C048EAC571D0}" sibTransId="{7B361729-FC75-4A4A-8E54-EB9559E490CC}"/>
    <dgm:cxn modelId="{B76D821C-C6BA-452F-A502-B4EB3760F94F}" type="presOf" srcId="{0958BA7E-D727-4D81-B81C-40732C90B426}" destId="{40C9B947-10E8-4AC4-B2E3-7D3D411281A3}" srcOrd="0" destOrd="0" presId="urn:microsoft.com/office/officeart/2005/8/layout/orgChart1"/>
    <dgm:cxn modelId="{9C3A4FEF-EB89-4F77-8125-F7221A298DD5}" type="presOf" srcId="{0958BA7E-D727-4D81-B81C-40732C90B426}" destId="{34DA0FD8-8D2D-4B1D-83A6-9A632FB1F787}" srcOrd="1" destOrd="0" presId="urn:microsoft.com/office/officeart/2005/8/layout/orgChart1"/>
    <dgm:cxn modelId="{77744011-8A37-47A4-BFDE-3B3E45AD6F6E}" type="presOf" srcId="{10FC45F4-6502-41B3-9A6E-1C3842D68EAA}" destId="{B9844E8A-EEFC-4524-9AC2-584EED7CDA24}" srcOrd="0" destOrd="0" presId="urn:microsoft.com/office/officeart/2005/8/layout/orgChart1"/>
    <dgm:cxn modelId="{20E346B9-218C-4A73-9A20-906FB658EF95}" srcId="{10FC45F4-6502-41B3-9A6E-1C3842D68EAA}" destId="{E8197DB4-280E-4960-AB88-780DE9933E88}" srcOrd="1" destOrd="0" parTransId="{D08D9C3D-F9C7-448A-A787-0455CDF3065F}" sibTransId="{CBA277FE-390D-4BCF-9A7C-619E0CCD8DD9}"/>
    <dgm:cxn modelId="{19664768-6F61-456D-8E37-F6115C028B3D}" type="presOf" srcId="{FA7FBF15-FF5A-4954-AF9B-1C5B355CBD0F}" destId="{738E456A-EC00-48C0-A40E-C776C7AF0AEB}" srcOrd="0" destOrd="0" presId="urn:microsoft.com/office/officeart/2005/8/layout/orgChart1"/>
    <dgm:cxn modelId="{F36DDBC8-CD70-4C72-93EB-4C57896FD20D}" srcId="{10FC45F4-6502-41B3-9A6E-1C3842D68EAA}" destId="{0958BA7E-D727-4D81-B81C-40732C90B426}" srcOrd="5" destOrd="0" parTransId="{E9A612E8-844D-4E76-8DDB-96E0B6AD3193}" sibTransId="{416693DE-3A6A-49B9-8DA3-F603100EE1D2}"/>
    <dgm:cxn modelId="{A036ED4A-AA87-4F80-9EB7-80D22C5BA893}" type="presOf" srcId="{10FC45F4-6502-41B3-9A6E-1C3842D68EAA}" destId="{FF021A81-A58B-49B3-90FB-C06574E2AB37}" srcOrd="1" destOrd="0" presId="urn:microsoft.com/office/officeart/2005/8/layout/orgChart1"/>
    <dgm:cxn modelId="{ABED8FE6-7B9D-46C6-B905-42611F907B49}" type="presOf" srcId="{C605A0C6-A8CD-4AE7-AAD6-C048EAC571D0}" destId="{10199C51-2F8B-40E0-A398-5BBE49FC468E}" srcOrd="0" destOrd="0" presId="urn:microsoft.com/office/officeart/2005/8/layout/orgChart1"/>
    <dgm:cxn modelId="{93C7F961-F2A4-4904-9B08-524E0330CC5A}" type="presOf" srcId="{A77F3410-66A0-4DAD-BBC2-4731A17DC9DE}" destId="{4DBBD116-3411-416C-9297-BFB9FBC24CF5}" srcOrd="1" destOrd="0" presId="urn:microsoft.com/office/officeart/2005/8/layout/orgChart1"/>
    <dgm:cxn modelId="{CF059191-6E8F-47DC-B9D8-F22168210EE5}" srcId="{10FC45F4-6502-41B3-9A6E-1C3842D68EAA}" destId="{A77F3410-66A0-4DAD-BBC2-4731A17DC9DE}" srcOrd="0" destOrd="0" parTransId="{FA7FBF15-FF5A-4954-AF9B-1C5B355CBD0F}" sibTransId="{9E8789C7-68C4-431E-86AA-790A58BD7678}"/>
    <dgm:cxn modelId="{1B5A855B-4A77-4C90-8503-A6798786F917}" srcId="{C3F039A4-5007-451A-AC23-B55A06571B71}" destId="{10FC45F4-6502-41B3-9A6E-1C3842D68EAA}" srcOrd="0" destOrd="0" parTransId="{999BC029-73A0-437A-8F03-FE3205195C3B}" sibTransId="{AA523B4A-29CB-4AA7-B32D-665DD7789294}"/>
    <dgm:cxn modelId="{1EC9B4C7-ECF2-4EC0-9FD6-C22B65A788B5}" type="presParOf" srcId="{6B627A8C-23C0-4B03-B87B-E44691D664AF}" destId="{D5AAE331-E6EF-41CA-8FD6-59566D7D967E}" srcOrd="0" destOrd="0" presId="urn:microsoft.com/office/officeart/2005/8/layout/orgChart1"/>
    <dgm:cxn modelId="{1E89A846-388D-4FC0-B043-CBCBC741F884}" type="presParOf" srcId="{D5AAE331-E6EF-41CA-8FD6-59566D7D967E}" destId="{8AACB11A-FD59-49F8-9E3C-3751B6FC7D78}" srcOrd="0" destOrd="0" presId="urn:microsoft.com/office/officeart/2005/8/layout/orgChart1"/>
    <dgm:cxn modelId="{4507B716-6665-423B-8069-549E46F200BA}" type="presParOf" srcId="{8AACB11A-FD59-49F8-9E3C-3751B6FC7D78}" destId="{B9844E8A-EEFC-4524-9AC2-584EED7CDA24}" srcOrd="0" destOrd="0" presId="urn:microsoft.com/office/officeart/2005/8/layout/orgChart1"/>
    <dgm:cxn modelId="{1929AF55-9790-477B-8900-8C2865CFE3D5}" type="presParOf" srcId="{8AACB11A-FD59-49F8-9E3C-3751B6FC7D78}" destId="{FF021A81-A58B-49B3-90FB-C06574E2AB37}" srcOrd="1" destOrd="0" presId="urn:microsoft.com/office/officeart/2005/8/layout/orgChart1"/>
    <dgm:cxn modelId="{34A19DD4-341C-4431-8D01-0EEBC65A299F}" type="presParOf" srcId="{D5AAE331-E6EF-41CA-8FD6-59566D7D967E}" destId="{047A7F36-39EA-438E-99AC-6E4D66843136}" srcOrd="1" destOrd="0" presId="urn:microsoft.com/office/officeart/2005/8/layout/orgChart1"/>
    <dgm:cxn modelId="{41C73DBD-94C3-425D-8AC3-11621CD98265}" type="presParOf" srcId="{047A7F36-39EA-438E-99AC-6E4D66843136}" destId="{C25F766E-578B-439F-9235-5092441AB5F1}" srcOrd="0" destOrd="0" presId="urn:microsoft.com/office/officeart/2005/8/layout/orgChart1"/>
    <dgm:cxn modelId="{E54764BD-17FA-4B73-BD65-443D701164A5}" type="presParOf" srcId="{047A7F36-39EA-438E-99AC-6E4D66843136}" destId="{F81B43D7-9685-4D47-9EA5-9512FA107331}" srcOrd="1" destOrd="0" presId="urn:microsoft.com/office/officeart/2005/8/layout/orgChart1"/>
    <dgm:cxn modelId="{A6BB36C0-70D4-4F9D-9F9F-6053E43B3400}" type="presParOf" srcId="{F81B43D7-9685-4D47-9EA5-9512FA107331}" destId="{8078625A-4FB6-47C8-AF09-B10EFD17263F}" srcOrd="0" destOrd="0" presId="urn:microsoft.com/office/officeart/2005/8/layout/orgChart1"/>
    <dgm:cxn modelId="{09618282-E50B-4718-B591-9F588933A7C2}" type="presParOf" srcId="{8078625A-4FB6-47C8-AF09-B10EFD17263F}" destId="{847A3CE1-3A99-4E04-8480-805BBB150A82}" srcOrd="0" destOrd="0" presId="urn:microsoft.com/office/officeart/2005/8/layout/orgChart1"/>
    <dgm:cxn modelId="{F6BC9EE9-74CA-45BF-82B3-239440F00B6A}" type="presParOf" srcId="{8078625A-4FB6-47C8-AF09-B10EFD17263F}" destId="{45FAA7DB-E08A-4568-B423-E4D64AFACF5A}" srcOrd="1" destOrd="0" presId="urn:microsoft.com/office/officeart/2005/8/layout/orgChart1"/>
    <dgm:cxn modelId="{6FFB7ED3-1AAD-42A9-AB9B-4D7C3DC265DD}" type="presParOf" srcId="{F81B43D7-9685-4D47-9EA5-9512FA107331}" destId="{3033013E-B000-4029-B55E-F2CC47A9B157}" srcOrd="1" destOrd="0" presId="urn:microsoft.com/office/officeart/2005/8/layout/orgChart1"/>
    <dgm:cxn modelId="{3BB8F580-EE02-4B99-ADF3-D5CB775F7ED3}" type="presParOf" srcId="{F81B43D7-9685-4D47-9EA5-9512FA107331}" destId="{2C3F2C5B-95AD-4ED1-BA3E-396840276883}" srcOrd="2" destOrd="0" presId="urn:microsoft.com/office/officeart/2005/8/layout/orgChart1"/>
    <dgm:cxn modelId="{8B8E91D8-7195-4336-8AED-6CF9D5EE35A4}" type="presParOf" srcId="{047A7F36-39EA-438E-99AC-6E4D66843136}" destId="{B050A75A-3D53-4919-89A2-306221D103FB}" srcOrd="2" destOrd="0" presId="urn:microsoft.com/office/officeart/2005/8/layout/orgChart1"/>
    <dgm:cxn modelId="{3DB71FC6-E690-4A51-9DFD-33086F4A8896}" type="presParOf" srcId="{047A7F36-39EA-438E-99AC-6E4D66843136}" destId="{AE5059AC-44B6-48A6-8C3D-9B599EFC86F8}" srcOrd="3" destOrd="0" presId="urn:microsoft.com/office/officeart/2005/8/layout/orgChart1"/>
    <dgm:cxn modelId="{1AFF8AF1-0ED4-4BE4-8DFC-CA5395059D1A}" type="presParOf" srcId="{AE5059AC-44B6-48A6-8C3D-9B599EFC86F8}" destId="{1AB155C9-A674-40B5-A84F-93AA91377491}" srcOrd="0" destOrd="0" presId="urn:microsoft.com/office/officeart/2005/8/layout/orgChart1"/>
    <dgm:cxn modelId="{28D54C55-7A07-4E49-AEDD-F913A094E2DA}" type="presParOf" srcId="{1AB155C9-A674-40B5-A84F-93AA91377491}" destId="{46E25332-FE5B-4E53-B807-9FA30F4AE13F}" srcOrd="0" destOrd="0" presId="urn:microsoft.com/office/officeart/2005/8/layout/orgChart1"/>
    <dgm:cxn modelId="{0CB20479-1BC6-4781-9028-B0E86CA7AD40}" type="presParOf" srcId="{1AB155C9-A674-40B5-A84F-93AA91377491}" destId="{3C358610-383F-405A-867B-B67FCE05D31B}" srcOrd="1" destOrd="0" presId="urn:microsoft.com/office/officeart/2005/8/layout/orgChart1"/>
    <dgm:cxn modelId="{04A0C03E-BDC0-40DF-9BFF-09CFDC8BA559}" type="presParOf" srcId="{AE5059AC-44B6-48A6-8C3D-9B599EFC86F8}" destId="{02EED0D9-2B16-4FA0-8532-3145D1789790}" srcOrd="1" destOrd="0" presId="urn:microsoft.com/office/officeart/2005/8/layout/orgChart1"/>
    <dgm:cxn modelId="{B3698949-49E0-4CAB-B385-4E87C2E7C958}" type="presParOf" srcId="{AE5059AC-44B6-48A6-8C3D-9B599EFC86F8}" destId="{59B5E3E6-A1A6-4145-AD75-E2531E8644F5}" srcOrd="2" destOrd="0" presId="urn:microsoft.com/office/officeart/2005/8/layout/orgChart1"/>
    <dgm:cxn modelId="{22135552-7984-4FE9-A787-0E56063A5AB5}" type="presParOf" srcId="{047A7F36-39EA-438E-99AC-6E4D66843136}" destId="{10199C51-2F8B-40E0-A398-5BBE49FC468E}" srcOrd="4" destOrd="0" presId="urn:microsoft.com/office/officeart/2005/8/layout/orgChart1"/>
    <dgm:cxn modelId="{12F1F458-8F70-47E8-954D-B356AEC8B818}" type="presParOf" srcId="{047A7F36-39EA-438E-99AC-6E4D66843136}" destId="{519993D7-EE3B-409B-8235-60D84B623D52}" srcOrd="5" destOrd="0" presId="urn:microsoft.com/office/officeart/2005/8/layout/orgChart1"/>
    <dgm:cxn modelId="{902B9E98-5C61-4518-856F-5E9E9C4A8B5B}" type="presParOf" srcId="{519993D7-EE3B-409B-8235-60D84B623D52}" destId="{93AB610A-F77B-48AA-B758-E52FCFF4DAEF}" srcOrd="0" destOrd="0" presId="urn:microsoft.com/office/officeart/2005/8/layout/orgChart1"/>
    <dgm:cxn modelId="{A3089726-5EDE-446B-A597-47258F4FE86D}" type="presParOf" srcId="{93AB610A-F77B-48AA-B758-E52FCFF4DAEF}" destId="{0C57E685-886D-4922-A453-93685CDB062C}" srcOrd="0" destOrd="0" presId="urn:microsoft.com/office/officeart/2005/8/layout/orgChart1"/>
    <dgm:cxn modelId="{819E0AA4-2FC9-4A89-B9C2-BAFE08BC1956}" type="presParOf" srcId="{93AB610A-F77B-48AA-B758-E52FCFF4DAEF}" destId="{134D5989-5EEC-41A1-BE46-B211AB54D7C0}" srcOrd="1" destOrd="0" presId="urn:microsoft.com/office/officeart/2005/8/layout/orgChart1"/>
    <dgm:cxn modelId="{A0F195C0-026D-4C6B-882C-62B054D5A556}" type="presParOf" srcId="{519993D7-EE3B-409B-8235-60D84B623D52}" destId="{61673D3A-F2F8-41AB-AD82-D7C9AB407546}" srcOrd="1" destOrd="0" presId="urn:microsoft.com/office/officeart/2005/8/layout/orgChart1"/>
    <dgm:cxn modelId="{7CA40AC2-5C2F-4231-B558-FA95BA308A1F}" type="presParOf" srcId="{519993D7-EE3B-409B-8235-60D84B623D52}" destId="{23C5F029-3280-424D-8B9E-39BC0E20A59E}" srcOrd="2" destOrd="0" presId="urn:microsoft.com/office/officeart/2005/8/layout/orgChart1"/>
    <dgm:cxn modelId="{45FF6ACA-F1FB-480A-AD3B-07CF1FE8358D}" type="presParOf" srcId="{047A7F36-39EA-438E-99AC-6E4D66843136}" destId="{8202E9C8-241C-4377-A5B5-BFDDFE76C114}" srcOrd="6" destOrd="0" presId="urn:microsoft.com/office/officeart/2005/8/layout/orgChart1"/>
    <dgm:cxn modelId="{1B0A23F9-5D4D-4497-BDCD-C48C6FFE5B4F}" type="presParOf" srcId="{047A7F36-39EA-438E-99AC-6E4D66843136}" destId="{F3D623CC-2B49-4D18-88BB-2EB910BFA6EA}" srcOrd="7" destOrd="0" presId="urn:microsoft.com/office/officeart/2005/8/layout/orgChart1"/>
    <dgm:cxn modelId="{FD87DC0F-ED01-48FF-988F-D19EDF2F19D9}" type="presParOf" srcId="{F3D623CC-2B49-4D18-88BB-2EB910BFA6EA}" destId="{E9BD847C-8570-4FAB-BDB0-D6628856ECDC}" srcOrd="0" destOrd="0" presId="urn:microsoft.com/office/officeart/2005/8/layout/orgChart1"/>
    <dgm:cxn modelId="{411AC651-03C0-4376-8F17-E251208BF3A7}" type="presParOf" srcId="{E9BD847C-8570-4FAB-BDB0-D6628856ECDC}" destId="{FA7DAEB6-4BEC-48C4-8B59-42AEE8438EC6}" srcOrd="0" destOrd="0" presId="urn:microsoft.com/office/officeart/2005/8/layout/orgChart1"/>
    <dgm:cxn modelId="{A952CB08-D446-4478-B8DA-204160EB6817}" type="presParOf" srcId="{E9BD847C-8570-4FAB-BDB0-D6628856ECDC}" destId="{B09CB62E-9250-49D6-9DA3-00A8C5457C2F}" srcOrd="1" destOrd="0" presId="urn:microsoft.com/office/officeart/2005/8/layout/orgChart1"/>
    <dgm:cxn modelId="{A9C7ECCD-B925-4643-96DE-4F3F152E2B3F}" type="presParOf" srcId="{F3D623CC-2B49-4D18-88BB-2EB910BFA6EA}" destId="{957AB97B-93DD-4CC2-A47F-EC6A7DD56CDA}" srcOrd="1" destOrd="0" presId="urn:microsoft.com/office/officeart/2005/8/layout/orgChart1"/>
    <dgm:cxn modelId="{AE02AF7B-69CE-4A5E-9DA1-8456E4476A51}" type="presParOf" srcId="{F3D623CC-2B49-4D18-88BB-2EB910BFA6EA}" destId="{1B0D1A0F-320E-421B-B4D5-449C99D47954}" srcOrd="2" destOrd="0" presId="urn:microsoft.com/office/officeart/2005/8/layout/orgChart1"/>
    <dgm:cxn modelId="{73B6CB58-15FB-4CB2-A9C4-DDFE7E02DA6F}" type="presParOf" srcId="{D5AAE331-E6EF-41CA-8FD6-59566D7D967E}" destId="{AAF642FA-E156-40FA-A9FA-87EFE9BA5BF0}" srcOrd="2" destOrd="0" presId="urn:microsoft.com/office/officeart/2005/8/layout/orgChart1"/>
    <dgm:cxn modelId="{A208C4E6-84C9-4226-8F60-05CC214DEF04}" type="presParOf" srcId="{AAF642FA-E156-40FA-A9FA-87EFE9BA5BF0}" destId="{738E456A-EC00-48C0-A40E-C776C7AF0AEB}" srcOrd="0" destOrd="0" presId="urn:microsoft.com/office/officeart/2005/8/layout/orgChart1"/>
    <dgm:cxn modelId="{29A7E426-E43B-4BF9-9DD6-E066BAF0DAF3}" type="presParOf" srcId="{AAF642FA-E156-40FA-A9FA-87EFE9BA5BF0}" destId="{0C34E0D2-CFEC-42C9-992E-D3149EC1A391}" srcOrd="1" destOrd="0" presId="urn:microsoft.com/office/officeart/2005/8/layout/orgChart1"/>
    <dgm:cxn modelId="{EF9B18F4-EE29-47CD-BB6F-211144D085BE}" type="presParOf" srcId="{0C34E0D2-CFEC-42C9-992E-D3149EC1A391}" destId="{DD51F5C9-21B8-420C-B5D1-7434E8E7ED52}" srcOrd="0" destOrd="0" presId="urn:microsoft.com/office/officeart/2005/8/layout/orgChart1"/>
    <dgm:cxn modelId="{20A8CAB0-6FF7-4A56-9FE0-4E3242101A8E}" type="presParOf" srcId="{DD51F5C9-21B8-420C-B5D1-7434E8E7ED52}" destId="{CB432660-3BDE-44AF-A0DF-A2C1847DBCA7}" srcOrd="0" destOrd="0" presId="urn:microsoft.com/office/officeart/2005/8/layout/orgChart1"/>
    <dgm:cxn modelId="{E5D5FD11-C958-4E37-970D-D09F56B7D1F9}" type="presParOf" srcId="{DD51F5C9-21B8-420C-B5D1-7434E8E7ED52}" destId="{4DBBD116-3411-416C-9297-BFB9FBC24CF5}" srcOrd="1" destOrd="0" presId="urn:microsoft.com/office/officeart/2005/8/layout/orgChart1"/>
    <dgm:cxn modelId="{D6D074F0-E508-4132-8662-0C9A6EE2284E}" type="presParOf" srcId="{0C34E0D2-CFEC-42C9-992E-D3149EC1A391}" destId="{174E04CB-BFFD-42DC-AA15-B9D727AD9693}" srcOrd="1" destOrd="0" presId="urn:microsoft.com/office/officeart/2005/8/layout/orgChart1"/>
    <dgm:cxn modelId="{95F4BCA9-7AEA-4C0A-94D4-6631F18F8F85}" type="presParOf" srcId="{0C34E0D2-CFEC-42C9-992E-D3149EC1A391}" destId="{AAB4CE1C-2FFD-4A3F-B8BB-B826B20E49B3}" srcOrd="2" destOrd="0" presId="urn:microsoft.com/office/officeart/2005/8/layout/orgChart1"/>
    <dgm:cxn modelId="{9F1BF6BF-CE60-491E-BB10-13195482B3AE}" type="presParOf" srcId="{AAF642FA-E156-40FA-A9FA-87EFE9BA5BF0}" destId="{5C500E55-87E8-461D-A82C-74BA28FDAC12}" srcOrd="2" destOrd="0" presId="urn:microsoft.com/office/officeart/2005/8/layout/orgChart1"/>
    <dgm:cxn modelId="{7A134764-13EA-4D60-9F96-16FFC955942C}" type="presParOf" srcId="{AAF642FA-E156-40FA-A9FA-87EFE9BA5BF0}" destId="{BFF6FF94-9F0D-466A-A805-81D8E4CC0046}" srcOrd="3" destOrd="0" presId="urn:microsoft.com/office/officeart/2005/8/layout/orgChart1"/>
    <dgm:cxn modelId="{AF37059A-E5BF-4CFF-9241-0141FB2FB68B}" type="presParOf" srcId="{BFF6FF94-9F0D-466A-A805-81D8E4CC0046}" destId="{1296D863-348E-40C4-999E-94426E7C9D97}" srcOrd="0" destOrd="0" presId="urn:microsoft.com/office/officeart/2005/8/layout/orgChart1"/>
    <dgm:cxn modelId="{22A11D82-9062-4579-AD1E-8C8801EA9270}" type="presParOf" srcId="{1296D863-348E-40C4-999E-94426E7C9D97}" destId="{40C9B947-10E8-4AC4-B2E3-7D3D411281A3}" srcOrd="0" destOrd="0" presId="urn:microsoft.com/office/officeart/2005/8/layout/orgChart1"/>
    <dgm:cxn modelId="{D1BF6694-8795-4731-8C4C-997439D42E17}" type="presParOf" srcId="{1296D863-348E-40C4-999E-94426E7C9D97}" destId="{34DA0FD8-8D2D-4B1D-83A6-9A632FB1F787}" srcOrd="1" destOrd="0" presId="urn:microsoft.com/office/officeart/2005/8/layout/orgChart1"/>
    <dgm:cxn modelId="{84BF8088-B01E-49AA-A6C2-2FF1CC158545}" type="presParOf" srcId="{BFF6FF94-9F0D-466A-A805-81D8E4CC0046}" destId="{0FF211CB-1376-4360-9930-460B0ECF0459}" srcOrd="1" destOrd="0" presId="urn:microsoft.com/office/officeart/2005/8/layout/orgChart1"/>
    <dgm:cxn modelId="{B9D965B8-846A-488A-9128-2CCAECB7E1C4}" type="presParOf" srcId="{BFF6FF94-9F0D-466A-A805-81D8E4CC0046}" destId="{19383BC3-4C69-414B-AC91-D4FC41F7B4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F039A4-5007-451A-AC23-B55A06571B71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0FC45F4-6502-41B3-9A6E-1C3842D68EAA}">
      <dgm:prSet phldrT="[Texto]"/>
      <dgm:spPr/>
      <dgm:t>
        <a:bodyPr/>
        <a:lstStyle/>
        <a:p>
          <a:r>
            <a:rPr lang="es-MX" dirty="0"/>
            <a:t>Director</a:t>
          </a:r>
        </a:p>
      </dgm:t>
    </dgm:pt>
    <dgm:pt modelId="{999BC029-73A0-437A-8F03-FE3205195C3B}" type="parTrans" cxnId="{1B5A855B-4A77-4C90-8503-A6798786F917}">
      <dgm:prSet/>
      <dgm:spPr/>
      <dgm:t>
        <a:bodyPr/>
        <a:lstStyle/>
        <a:p>
          <a:endParaRPr lang="es-MX"/>
        </a:p>
      </dgm:t>
    </dgm:pt>
    <dgm:pt modelId="{AA523B4A-29CB-4AA7-B32D-665DD7789294}" type="sibTrans" cxnId="{1B5A855B-4A77-4C90-8503-A6798786F917}">
      <dgm:prSet/>
      <dgm:spPr/>
      <dgm:t>
        <a:bodyPr/>
        <a:lstStyle/>
        <a:p>
          <a:endParaRPr lang="es-MX"/>
        </a:p>
      </dgm:t>
    </dgm:pt>
    <dgm:pt modelId="{E8197DB4-280E-4960-AB88-780DE9933E88}">
      <dgm:prSet phldrT="[Texto]"/>
      <dgm:spPr/>
      <dgm:t>
        <a:bodyPr/>
        <a:lstStyle/>
        <a:p>
          <a:r>
            <a:rPr lang="es-MX" dirty="0"/>
            <a:t>Empleados</a:t>
          </a:r>
        </a:p>
      </dgm:t>
    </dgm:pt>
    <dgm:pt modelId="{D08D9C3D-F9C7-448A-A787-0455CDF3065F}" type="parTrans" cxnId="{20E346B9-218C-4A73-9A20-906FB658EF95}">
      <dgm:prSet/>
      <dgm:spPr/>
      <dgm:t>
        <a:bodyPr/>
        <a:lstStyle/>
        <a:p>
          <a:endParaRPr lang="es-MX"/>
        </a:p>
      </dgm:t>
    </dgm:pt>
    <dgm:pt modelId="{CBA277FE-390D-4BCF-9A7C-619E0CCD8DD9}" type="sibTrans" cxnId="{20E346B9-218C-4A73-9A20-906FB658EF95}">
      <dgm:prSet/>
      <dgm:spPr/>
      <dgm:t>
        <a:bodyPr/>
        <a:lstStyle/>
        <a:p>
          <a:endParaRPr lang="es-MX"/>
        </a:p>
      </dgm:t>
    </dgm:pt>
    <dgm:pt modelId="{6B627A8C-23C0-4B03-B87B-E44691D664AF}" type="pres">
      <dgm:prSet presAssocID="{C3F039A4-5007-451A-AC23-B55A06571B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D5AAE331-E6EF-41CA-8FD6-59566D7D967E}" type="pres">
      <dgm:prSet presAssocID="{10FC45F4-6502-41B3-9A6E-1C3842D68EAA}" presName="hierRoot1" presStyleCnt="0">
        <dgm:presLayoutVars>
          <dgm:hierBranch val="init"/>
        </dgm:presLayoutVars>
      </dgm:prSet>
      <dgm:spPr/>
    </dgm:pt>
    <dgm:pt modelId="{8AACB11A-FD59-49F8-9E3C-3751B6FC7D78}" type="pres">
      <dgm:prSet presAssocID="{10FC45F4-6502-41B3-9A6E-1C3842D68EAA}" presName="rootComposite1" presStyleCnt="0"/>
      <dgm:spPr/>
    </dgm:pt>
    <dgm:pt modelId="{B9844E8A-EEFC-4524-9AC2-584EED7CDA24}" type="pres">
      <dgm:prSet presAssocID="{10FC45F4-6502-41B3-9A6E-1C3842D68EA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F021A81-A58B-49B3-90FB-C06574E2AB37}" type="pres">
      <dgm:prSet presAssocID="{10FC45F4-6502-41B3-9A6E-1C3842D68EAA}" presName="rootConnector1" presStyleLbl="node1" presStyleIdx="0" presStyleCnt="0"/>
      <dgm:spPr/>
      <dgm:t>
        <a:bodyPr/>
        <a:lstStyle/>
        <a:p>
          <a:endParaRPr lang="es-MX"/>
        </a:p>
      </dgm:t>
    </dgm:pt>
    <dgm:pt modelId="{047A7F36-39EA-438E-99AC-6E4D66843136}" type="pres">
      <dgm:prSet presAssocID="{10FC45F4-6502-41B3-9A6E-1C3842D68EAA}" presName="hierChild2" presStyleCnt="0"/>
      <dgm:spPr/>
    </dgm:pt>
    <dgm:pt modelId="{C25F766E-578B-439F-9235-5092441AB5F1}" type="pres">
      <dgm:prSet presAssocID="{D08D9C3D-F9C7-448A-A787-0455CDF3065F}" presName="Name37" presStyleLbl="parChTrans1D2" presStyleIdx="0" presStyleCnt="1"/>
      <dgm:spPr/>
      <dgm:t>
        <a:bodyPr/>
        <a:lstStyle/>
        <a:p>
          <a:endParaRPr lang="es-MX"/>
        </a:p>
      </dgm:t>
    </dgm:pt>
    <dgm:pt modelId="{F81B43D7-9685-4D47-9EA5-9512FA107331}" type="pres">
      <dgm:prSet presAssocID="{E8197DB4-280E-4960-AB88-780DE9933E88}" presName="hierRoot2" presStyleCnt="0">
        <dgm:presLayoutVars>
          <dgm:hierBranch val="init"/>
        </dgm:presLayoutVars>
      </dgm:prSet>
      <dgm:spPr/>
    </dgm:pt>
    <dgm:pt modelId="{8078625A-4FB6-47C8-AF09-B10EFD17263F}" type="pres">
      <dgm:prSet presAssocID="{E8197DB4-280E-4960-AB88-780DE9933E88}" presName="rootComposite" presStyleCnt="0"/>
      <dgm:spPr/>
    </dgm:pt>
    <dgm:pt modelId="{847A3CE1-3A99-4E04-8480-805BBB150A82}" type="pres">
      <dgm:prSet presAssocID="{E8197DB4-280E-4960-AB88-780DE9933E88}" presName="rootText" presStyleLbl="node2" presStyleIdx="0" presStyleCnt="1" custScaleX="80354" custScaleY="6686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5FAA7DB-E08A-4568-B423-E4D64AFACF5A}" type="pres">
      <dgm:prSet presAssocID="{E8197DB4-280E-4960-AB88-780DE9933E88}" presName="rootConnector" presStyleLbl="node2" presStyleIdx="0" presStyleCnt="1"/>
      <dgm:spPr/>
      <dgm:t>
        <a:bodyPr/>
        <a:lstStyle/>
        <a:p>
          <a:endParaRPr lang="es-MX"/>
        </a:p>
      </dgm:t>
    </dgm:pt>
    <dgm:pt modelId="{3033013E-B000-4029-B55E-F2CC47A9B157}" type="pres">
      <dgm:prSet presAssocID="{E8197DB4-280E-4960-AB88-780DE9933E88}" presName="hierChild4" presStyleCnt="0"/>
      <dgm:spPr/>
    </dgm:pt>
    <dgm:pt modelId="{2C3F2C5B-95AD-4ED1-BA3E-396840276883}" type="pres">
      <dgm:prSet presAssocID="{E8197DB4-280E-4960-AB88-780DE9933E88}" presName="hierChild5" presStyleCnt="0"/>
      <dgm:spPr/>
    </dgm:pt>
    <dgm:pt modelId="{AAF642FA-E156-40FA-A9FA-87EFE9BA5BF0}" type="pres">
      <dgm:prSet presAssocID="{10FC45F4-6502-41B3-9A6E-1C3842D68EAA}" presName="hierChild3" presStyleCnt="0"/>
      <dgm:spPr/>
    </dgm:pt>
  </dgm:ptLst>
  <dgm:cxnLst>
    <dgm:cxn modelId="{20E346B9-218C-4A73-9A20-906FB658EF95}" srcId="{10FC45F4-6502-41B3-9A6E-1C3842D68EAA}" destId="{E8197DB4-280E-4960-AB88-780DE9933E88}" srcOrd="0" destOrd="0" parTransId="{D08D9C3D-F9C7-448A-A787-0455CDF3065F}" sibTransId="{CBA277FE-390D-4BCF-9A7C-619E0CCD8DD9}"/>
    <dgm:cxn modelId="{1B5A855B-4A77-4C90-8503-A6798786F917}" srcId="{C3F039A4-5007-451A-AC23-B55A06571B71}" destId="{10FC45F4-6502-41B3-9A6E-1C3842D68EAA}" srcOrd="0" destOrd="0" parTransId="{999BC029-73A0-437A-8F03-FE3205195C3B}" sibTransId="{AA523B4A-29CB-4AA7-B32D-665DD7789294}"/>
    <dgm:cxn modelId="{3060A3A6-92F8-4D00-A8E6-541204DAE949}" type="presOf" srcId="{E8197DB4-280E-4960-AB88-780DE9933E88}" destId="{45FAA7DB-E08A-4568-B423-E4D64AFACF5A}" srcOrd="1" destOrd="0" presId="urn:microsoft.com/office/officeart/2005/8/layout/orgChart1"/>
    <dgm:cxn modelId="{E0EDFC75-6DAC-4BA7-8B25-F0C481578437}" type="presOf" srcId="{E8197DB4-280E-4960-AB88-780DE9933E88}" destId="{847A3CE1-3A99-4E04-8480-805BBB150A82}" srcOrd="0" destOrd="0" presId="urn:microsoft.com/office/officeart/2005/8/layout/orgChart1"/>
    <dgm:cxn modelId="{FA43FAE9-ECB2-488D-B5D9-AB3292E0FA83}" type="presOf" srcId="{10FC45F4-6502-41B3-9A6E-1C3842D68EAA}" destId="{FF021A81-A58B-49B3-90FB-C06574E2AB37}" srcOrd="1" destOrd="0" presId="urn:microsoft.com/office/officeart/2005/8/layout/orgChart1"/>
    <dgm:cxn modelId="{E47B00F1-DC7F-4216-B298-966C5F3F417A}" type="presOf" srcId="{C3F039A4-5007-451A-AC23-B55A06571B71}" destId="{6B627A8C-23C0-4B03-B87B-E44691D664AF}" srcOrd="0" destOrd="0" presId="urn:microsoft.com/office/officeart/2005/8/layout/orgChart1"/>
    <dgm:cxn modelId="{1259EA22-32A7-4DA0-8E6F-AFFD0892DC61}" type="presOf" srcId="{D08D9C3D-F9C7-448A-A787-0455CDF3065F}" destId="{C25F766E-578B-439F-9235-5092441AB5F1}" srcOrd="0" destOrd="0" presId="urn:microsoft.com/office/officeart/2005/8/layout/orgChart1"/>
    <dgm:cxn modelId="{2053D0F8-AA5E-4C69-9D56-271DA7A11ACF}" type="presOf" srcId="{10FC45F4-6502-41B3-9A6E-1C3842D68EAA}" destId="{B9844E8A-EEFC-4524-9AC2-584EED7CDA24}" srcOrd="0" destOrd="0" presId="urn:microsoft.com/office/officeart/2005/8/layout/orgChart1"/>
    <dgm:cxn modelId="{2912396F-38A0-497C-8C0D-970FAF807884}" type="presParOf" srcId="{6B627A8C-23C0-4B03-B87B-E44691D664AF}" destId="{D5AAE331-E6EF-41CA-8FD6-59566D7D967E}" srcOrd="0" destOrd="0" presId="urn:microsoft.com/office/officeart/2005/8/layout/orgChart1"/>
    <dgm:cxn modelId="{0E8FF047-DC8C-4959-92FE-ADBE67A0207A}" type="presParOf" srcId="{D5AAE331-E6EF-41CA-8FD6-59566D7D967E}" destId="{8AACB11A-FD59-49F8-9E3C-3751B6FC7D78}" srcOrd="0" destOrd="0" presId="urn:microsoft.com/office/officeart/2005/8/layout/orgChart1"/>
    <dgm:cxn modelId="{532DB6E4-46CA-45F9-96F3-F70B46AA065C}" type="presParOf" srcId="{8AACB11A-FD59-49F8-9E3C-3751B6FC7D78}" destId="{B9844E8A-EEFC-4524-9AC2-584EED7CDA24}" srcOrd="0" destOrd="0" presId="urn:microsoft.com/office/officeart/2005/8/layout/orgChart1"/>
    <dgm:cxn modelId="{01F4E578-11E6-4AF7-9DAA-C4D91E1F0F49}" type="presParOf" srcId="{8AACB11A-FD59-49F8-9E3C-3751B6FC7D78}" destId="{FF021A81-A58B-49B3-90FB-C06574E2AB37}" srcOrd="1" destOrd="0" presId="urn:microsoft.com/office/officeart/2005/8/layout/orgChart1"/>
    <dgm:cxn modelId="{639E30D0-5310-422D-98C6-2998A1B4B60A}" type="presParOf" srcId="{D5AAE331-E6EF-41CA-8FD6-59566D7D967E}" destId="{047A7F36-39EA-438E-99AC-6E4D66843136}" srcOrd="1" destOrd="0" presId="urn:microsoft.com/office/officeart/2005/8/layout/orgChart1"/>
    <dgm:cxn modelId="{06266CDA-2080-4CF0-AA6A-07EE458BAAB7}" type="presParOf" srcId="{047A7F36-39EA-438E-99AC-6E4D66843136}" destId="{C25F766E-578B-439F-9235-5092441AB5F1}" srcOrd="0" destOrd="0" presId="urn:microsoft.com/office/officeart/2005/8/layout/orgChart1"/>
    <dgm:cxn modelId="{AC9A1152-E0D7-47C1-98BF-A876EB75CBA1}" type="presParOf" srcId="{047A7F36-39EA-438E-99AC-6E4D66843136}" destId="{F81B43D7-9685-4D47-9EA5-9512FA107331}" srcOrd="1" destOrd="0" presId="urn:microsoft.com/office/officeart/2005/8/layout/orgChart1"/>
    <dgm:cxn modelId="{1823238C-71E4-4451-A065-72840E5E8EA5}" type="presParOf" srcId="{F81B43D7-9685-4D47-9EA5-9512FA107331}" destId="{8078625A-4FB6-47C8-AF09-B10EFD17263F}" srcOrd="0" destOrd="0" presId="urn:microsoft.com/office/officeart/2005/8/layout/orgChart1"/>
    <dgm:cxn modelId="{06C8298E-C6D9-42FC-B1F3-CBEFF3DA4B7B}" type="presParOf" srcId="{8078625A-4FB6-47C8-AF09-B10EFD17263F}" destId="{847A3CE1-3A99-4E04-8480-805BBB150A82}" srcOrd="0" destOrd="0" presId="urn:microsoft.com/office/officeart/2005/8/layout/orgChart1"/>
    <dgm:cxn modelId="{ECCCAB5D-C759-4FD1-8287-6E1C7982EE12}" type="presParOf" srcId="{8078625A-4FB6-47C8-AF09-B10EFD17263F}" destId="{45FAA7DB-E08A-4568-B423-E4D64AFACF5A}" srcOrd="1" destOrd="0" presId="urn:microsoft.com/office/officeart/2005/8/layout/orgChart1"/>
    <dgm:cxn modelId="{9C7C95D4-ADC7-4030-B2BA-74D2659D77C7}" type="presParOf" srcId="{F81B43D7-9685-4D47-9EA5-9512FA107331}" destId="{3033013E-B000-4029-B55E-F2CC47A9B157}" srcOrd="1" destOrd="0" presId="urn:microsoft.com/office/officeart/2005/8/layout/orgChart1"/>
    <dgm:cxn modelId="{CC9E42B4-5F24-466B-A41E-37224CC59AC2}" type="presParOf" srcId="{F81B43D7-9685-4D47-9EA5-9512FA107331}" destId="{2C3F2C5B-95AD-4ED1-BA3E-396840276883}" srcOrd="2" destOrd="0" presId="urn:microsoft.com/office/officeart/2005/8/layout/orgChart1"/>
    <dgm:cxn modelId="{5D1FB77E-4B4E-49BE-93F6-F14BFF04BC07}" type="presParOf" srcId="{D5AAE331-E6EF-41CA-8FD6-59566D7D967E}" destId="{AAF642FA-E156-40FA-A9FA-87EFE9BA5B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00E55-87E8-461D-A82C-74BA28FDAC12}">
      <dsp:nvSpPr>
        <dsp:cNvPr id="0" name=""/>
        <dsp:cNvSpPr/>
      </dsp:nvSpPr>
      <dsp:spPr>
        <a:xfrm>
          <a:off x="2512732" y="1178498"/>
          <a:ext cx="91440" cy="4305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0505"/>
              </a:lnTo>
              <a:lnTo>
                <a:pt x="121739" y="430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E456A-EC00-48C0-A40E-C776C7AF0AEB}">
      <dsp:nvSpPr>
        <dsp:cNvPr id="0" name=""/>
        <dsp:cNvSpPr/>
      </dsp:nvSpPr>
      <dsp:spPr>
        <a:xfrm>
          <a:off x="2406087" y="1178498"/>
          <a:ext cx="152365" cy="430505"/>
        </a:xfrm>
        <a:custGeom>
          <a:avLst/>
          <a:gdLst/>
          <a:ahLst/>
          <a:cxnLst/>
          <a:rect l="0" t="0" r="0" b="0"/>
          <a:pathLst>
            <a:path>
              <a:moveTo>
                <a:pt x="152365" y="0"/>
              </a:moveTo>
              <a:lnTo>
                <a:pt x="152365" y="430505"/>
              </a:lnTo>
              <a:lnTo>
                <a:pt x="0" y="4305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2E9C8-241C-4377-A5B5-BFDDFE76C114}">
      <dsp:nvSpPr>
        <dsp:cNvPr id="0" name=""/>
        <dsp:cNvSpPr/>
      </dsp:nvSpPr>
      <dsp:spPr>
        <a:xfrm>
          <a:off x="2558452" y="1178498"/>
          <a:ext cx="1935725" cy="930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85"/>
              </a:lnTo>
              <a:lnTo>
                <a:pt x="1935725" y="816585"/>
              </a:lnTo>
              <a:lnTo>
                <a:pt x="1935725" y="930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99C51-2F8B-40E0-A398-5BBE49FC468E}">
      <dsp:nvSpPr>
        <dsp:cNvPr id="0" name=""/>
        <dsp:cNvSpPr/>
      </dsp:nvSpPr>
      <dsp:spPr>
        <a:xfrm>
          <a:off x="2558452" y="1178498"/>
          <a:ext cx="619793" cy="930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6585"/>
              </a:lnTo>
              <a:lnTo>
                <a:pt x="619793" y="816585"/>
              </a:lnTo>
              <a:lnTo>
                <a:pt x="619793" y="930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0A75A-3D53-4919-89A2-306221D103FB}">
      <dsp:nvSpPr>
        <dsp:cNvPr id="0" name=""/>
        <dsp:cNvSpPr/>
      </dsp:nvSpPr>
      <dsp:spPr>
        <a:xfrm>
          <a:off x="1862313" y="1178498"/>
          <a:ext cx="696139" cy="930777"/>
        </a:xfrm>
        <a:custGeom>
          <a:avLst/>
          <a:gdLst/>
          <a:ahLst/>
          <a:cxnLst/>
          <a:rect l="0" t="0" r="0" b="0"/>
          <a:pathLst>
            <a:path>
              <a:moveTo>
                <a:pt x="696139" y="0"/>
              </a:moveTo>
              <a:lnTo>
                <a:pt x="696139" y="816585"/>
              </a:lnTo>
              <a:lnTo>
                <a:pt x="0" y="816585"/>
              </a:lnTo>
              <a:lnTo>
                <a:pt x="0" y="930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F766E-578B-439F-9235-5092441AB5F1}">
      <dsp:nvSpPr>
        <dsp:cNvPr id="0" name=""/>
        <dsp:cNvSpPr/>
      </dsp:nvSpPr>
      <dsp:spPr>
        <a:xfrm>
          <a:off x="546381" y="1178498"/>
          <a:ext cx="2012071" cy="930777"/>
        </a:xfrm>
        <a:custGeom>
          <a:avLst/>
          <a:gdLst/>
          <a:ahLst/>
          <a:cxnLst/>
          <a:rect l="0" t="0" r="0" b="0"/>
          <a:pathLst>
            <a:path>
              <a:moveTo>
                <a:pt x="2012071" y="0"/>
              </a:moveTo>
              <a:lnTo>
                <a:pt x="2012071" y="816585"/>
              </a:lnTo>
              <a:lnTo>
                <a:pt x="0" y="816585"/>
              </a:lnTo>
              <a:lnTo>
                <a:pt x="0" y="930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4E8A-EEFC-4524-9AC2-584EED7CDA24}">
      <dsp:nvSpPr>
        <dsp:cNvPr id="0" name=""/>
        <dsp:cNvSpPr/>
      </dsp:nvSpPr>
      <dsp:spPr>
        <a:xfrm>
          <a:off x="1800203" y="513060"/>
          <a:ext cx="1516498" cy="665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b="1" kern="1200" dirty="0"/>
            <a:t>Director</a:t>
          </a:r>
          <a:endParaRPr lang="es-MX" sz="1200" b="1" kern="1200" dirty="0"/>
        </a:p>
      </dsp:txBody>
      <dsp:txXfrm>
        <a:off x="1800203" y="513060"/>
        <a:ext cx="1516498" cy="665437"/>
      </dsp:txXfrm>
    </dsp:sp>
    <dsp:sp modelId="{847A3CE1-3A99-4E04-8480-805BBB150A82}">
      <dsp:nvSpPr>
        <dsp:cNvPr id="0" name=""/>
        <dsp:cNvSpPr/>
      </dsp:nvSpPr>
      <dsp:spPr>
        <a:xfrm>
          <a:off x="2607" y="2109275"/>
          <a:ext cx="1087547" cy="543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Mercadólogo</a:t>
          </a:r>
        </a:p>
      </dsp:txBody>
      <dsp:txXfrm>
        <a:off x="2607" y="2109275"/>
        <a:ext cx="1087547" cy="543773"/>
      </dsp:txXfrm>
    </dsp:sp>
    <dsp:sp modelId="{46E25332-FE5B-4E53-B807-9FA30F4AE13F}">
      <dsp:nvSpPr>
        <dsp:cNvPr id="0" name=""/>
        <dsp:cNvSpPr/>
      </dsp:nvSpPr>
      <dsp:spPr>
        <a:xfrm>
          <a:off x="1318539" y="2109275"/>
          <a:ext cx="1087547" cy="543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Diseñador </a:t>
          </a:r>
        </a:p>
      </dsp:txBody>
      <dsp:txXfrm>
        <a:off x="1318539" y="2109275"/>
        <a:ext cx="1087547" cy="543773"/>
      </dsp:txXfrm>
    </dsp:sp>
    <dsp:sp modelId="{0C57E685-886D-4922-A453-93685CDB062C}">
      <dsp:nvSpPr>
        <dsp:cNvPr id="0" name=""/>
        <dsp:cNvSpPr/>
      </dsp:nvSpPr>
      <dsp:spPr>
        <a:xfrm>
          <a:off x="2634472" y="2109275"/>
          <a:ext cx="1087547" cy="543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Vendedores</a:t>
          </a:r>
        </a:p>
      </dsp:txBody>
      <dsp:txXfrm>
        <a:off x="2634472" y="2109275"/>
        <a:ext cx="1087547" cy="543773"/>
      </dsp:txXfrm>
    </dsp:sp>
    <dsp:sp modelId="{FA7DAEB6-4BEC-48C4-8B59-42AEE8438EC6}">
      <dsp:nvSpPr>
        <dsp:cNvPr id="0" name=""/>
        <dsp:cNvSpPr/>
      </dsp:nvSpPr>
      <dsp:spPr>
        <a:xfrm>
          <a:off x="3950405" y="2109275"/>
          <a:ext cx="1087547" cy="543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Capacitador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 dirty="0"/>
        </a:p>
      </dsp:txBody>
      <dsp:txXfrm>
        <a:off x="3950405" y="2109275"/>
        <a:ext cx="1087547" cy="543773"/>
      </dsp:txXfrm>
    </dsp:sp>
    <dsp:sp modelId="{CB432660-3BDE-44AF-A0DF-A2C1847DBCA7}">
      <dsp:nvSpPr>
        <dsp:cNvPr id="0" name=""/>
        <dsp:cNvSpPr/>
      </dsp:nvSpPr>
      <dsp:spPr>
        <a:xfrm>
          <a:off x="1318539" y="1337117"/>
          <a:ext cx="1087547" cy="543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Coach</a:t>
          </a:r>
        </a:p>
      </dsp:txBody>
      <dsp:txXfrm>
        <a:off x="1318539" y="1337117"/>
        <a:ext cx="1087547" cy="543773"/>
      </dsp:txXfrm>
    </dsp:sp>
    <dsp:sp modelId="{40C9B947-10E8-4AC4-B2E3-7D3D411281A3}">
      <dsp:nvSpPr>
        <dsp:cNvPr id="0" name=""/>
        <dsp:cNvSpPr/>
      </dsp:nvSpPr>
      <dsp:spPr>
        <a:xfrm>
          <a:off x="2634472" y="1337117"/>
          <a:ext cx="1087547" cy="54377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/>
            <a:t>Asistente</a:t>
          </a:r>
        </a:p>
      </dsp:txBody>
      <dsp:txXfrm>
        <a:off x="2634472" y="1337117"/>
        <a:ext cx="1087547" cy="5437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F766E-578B-439F-9235-5092441AB5F1}">
      <dsp:nvSpPr>
        <dsp:cNvPr id="0" name=""/>
        <dsp:cNvSpPr/>
      </dsp:nvSpPr>
      <dsp:spPr>
        <a:xfrm>
          <a:off x="1070404" y="977206"/>
          <a:ext cx="91440" cy="410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0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4E8A-EEFC-4524-9AC2-584EED7CDA24}">
      <dsp:nvSpPr>
        <dsp:cNvPr id="0" name=""/>
        <dsp:cNvSpPr/>
      </dsp:nvSpPr>
      <dsp:spPr>
        <a:xfrm>
          <a:off x="139243" y="325"/>
          <a:ext cx="1953761" cy="9768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Director</a:t>
          </a:r>
        </a:p>
      </dsp:txBody>
      <dsp:txXfrm>
        <a:off x="139243" y="325"/>
        <a:ext cx="1953761" cy="976880"/>
      </dsp:txXfrm>
    </dsp:sp>
    <dsp:sp modelId="{847A3CE1-3A99-4E04-8480-805BBB150A82}">
      <dsp:nvSpPr>
        <dsp:cNvPr id="0" name=""/>
        <dsp:cNvSpPr/>
      </dsp:nvSpPr>
      <dsp:spPr>
        <a:xfrm>
          <a:off x="331161" y="1387496"/>
          <a:ext cx="1569925" cy="65318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/>
            <a:t>Empleados</a:t>
          </a:r>
        </a:p>
      </dsp:txBody>
      <dsp:txXfrm>
        <a:off x="331161" y="1387496"/>
        <a:ext cx="1569925" cy="653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7BCAB-B41C-404C-A4FA-7FB665494627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86F4-FC64-4A89-8406-6BB4457790B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346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347C9-389E-4CE6-AB9F-A90FC13BC28D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D79FA-B93C-40AE-AE7F-6C7F214F0D7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9001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48450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1740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9810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070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050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83437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45142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1604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3289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066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6011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523903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93431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4274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9291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0226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5359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25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064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601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114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6839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2625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47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93217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D79FA-B93C-40AE-AE7F-6C7F214F0D79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428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5469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60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45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8092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73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261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649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816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8585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3990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095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4164-57A1-4886-8BF4-6FFE8DC8F174}" type="datetimeFigureOut">
              <a:rPr lang="es-MX" smtClean="0"/>
              <a:t>14/02/2014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68252-F954-455D-A3DD-112A0398CA80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609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chuecasyasociados.com/" TargetMode="External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sign\Documents\2013\Chuecas\Port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36639"/>
            <a:ext cx="9180511" cy="709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88601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832648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dirty="0" smtClean="0"/>
          </a:p>
          <a:p>
            <a:pPr marL="0" indent="0" algn="ctr">
              <a:buNone/>
            </a:pPr>
            <a:r>
              <a:rPr lang="es-ES" sz="2400" dirty="0" smtClean="0"/>
              <a:t>Chuecas &amp; Asociados en conjunto con SEDESOL proponemos </a:t>
            </a:r>
            <a:r>
              <a:rPr lang="es-ES" sz="2400" dirty="0"/>
              <a:t>un plan integral en el cual las diferentes áreas </a:t>
            </a:r>
            <a:r>
              <a:rPr lang="es-ES" sz="2400" dirty="0" smtClean="0"/>
              <a:t>de una empresa se </a:t>
            </a:r>
            <a:r>
              <a:rPr lang="es-ES" sz="2400" dirty="0"/>
              <a:t>trabajen de manera independiente o bien </a:t>
            </a:r>
            <a:r>
              <a:rPr lang="es-ES" sz="2400" dirty="0" smtClean="0"/>
              <a:t>en conjunto </a:t>
            </a:r>
            <a:r>
              <a:rPr lang="es-ES" sz="2400" dirty="0"/>
              <a:t>para lograr los objetivos </a:t>
            </a:r>
            <a:r>
              <a:rPr lang="es-ES" sz="2400" dirty="0" smtClean="0"/>
              <a:t>trazados </a:t>
            </a:r>
            <a:r>
              <a:rPr lang="es-ES" sz="2400" dirty="0"/>
              <a:t>por la propia pequeña o mediana empresa en cuestión.</a:t>
            </a:r>
            <a:endParaRPr lang="es-MX" sz="2400" dirty="0"/>
          </a:p>
          <a:p>
            <a:pPr marL="0" indent="0">
              <a:buNone/>
            </a:pPr>
            <a:r>
              <a:rPr lang="es-ES" sz="2800" dirty="0"/>
              <a:t> </a:t>
            </a:r>
            <a:endParaRPr lang="es-MX" sz="2800" dirty="0"/>
          </a:p>
          <a:p>
            <a:pPr>
              <a:buFont typeface="Wingdings" pitchFamily="2" charset="2"/>
              <a:buChar char="Ø"/>
            </a:pPr>
            <a:r>
              <a:rPr lang="es-ES" sz="2800" dirty="0" smtClean="0"/>
              <a:t>Las Pymes </a:t>
            </a:r>
            <a:r>
              <a:rPr lang="es-ES" sz="2800" dirty="0"/>
              <a:t>representan el 97% de las empresas en </a:t>
            </a:r>
            <a:r>
              <a:rPr lang="es-ES" sz="2800" dirty="0" smtClean="0"/>
              <a:t>México.</a:t>
            </a:r>
          </a:p>
          <a:p>
            <a:pPr marL="0" indent="0">
              <a:buNone/>
            </a:pPr>
            <a:endParaRPr lang="es-ES" sz="1200" dirty="0" smtClean="0"/>
          </a:p>
          <a:p>
            <a:pPr>
              <a:buFont typeface="Wingdings" pitchFamily="2" charset="2"/>
              <a:buChar char="Ø"/>
            </a:pPr>
            <a:r>
              <a:rPr lang="es-ES" sz="2800" dirty="0"/>
              <a:t>D</a:t>
            </a:r>
            <a:r>
              <a:rPr lang="es-ES" sz="2800" dirty="0" smtClean="0"/>
              <a:t>atos </a:t>
            </a:r>
            <a:r>
              <a:rPr lang="es-ES" sz="2800" dirty="0"/>
              <a:t>estadísticos muestran que 8 de cada 10 </a:t>
            </a:r>
            <a:r>
              <a:rPr lang="es-ES" sz="2800" dirty="0" smtClean="0"/>
              <a:t>Pymes </a:t>
            </a:r>
            <a:r>
              <a:rPr lang="es-ES" sz="2800" dirty="0"/>
              <a:t>desaparecen antes de llegar al tercer año de vida.</a:t>
            </a:r>
            <a:endParaRPr lang="es-MX" sz="2800" dirty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251765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epeytono.com.mx/files/contents/QUE%20SON%20LAS%20PYMESimagen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334"/>
            <a:ext cx="36842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51520" y="548680"/>
            <a:ext cx="3024336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b="1" dirty="0" smtClean="0"/>
              <a:t>MERCADO PYME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137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736304"/>
          </a:xfrm>
        </p:spPr>
        <p:txBody>
          <a:bodyPr/>
          <a:lstStyle/>
          <a:p>
            <a:pPr marL="0" indent="0">
              <a:buNone/>
            </a:pPr>
            <a:r>
              <a:rPr lang="es-MX" b="1" dirty="0" smtClean="0"/>
              <a:t>E</a:t>
            </a:r>
            <a:r>
              <a:rPr lang="es-MX" sz="1800" b="1" dirty="0" smtClean="0"/>
              <a:t>quipo </a:t>
            </a:r>
            <a:r>
              <a:rPr lang="es-MX" sz="1800" b="1" dirty="0"/>
              <a:t>de Alto Rendimiento 		Pequeño y Mediano </a:t>
            </a:r>
            <a:r>
              <a:rPr lang="es-MX" sz="1800" b="1" dirty="0" smtClean="0"/>
              <a:t>Empresario</a:t>
            </a:r>
          </a:p>
          <a:p>
            <a:pPr marL="0" indent="0" algn="r">
              <a:buNone/>
            </a:pPr>
            <a:r>
              <a:rPr lang="es-MX" sz="1800" b="1" dirty="0" smtClean="0"/>
              <a:t>(Muchas veces empresas familiares)</a:t>
            </a:r>
            <a:endParaRPr lang="es-MX" sz="1800" dirty="0"/>
          </a:p>
          <a:p>
            <a:pPr marL="0" indent="0" algn="r">
              <a:buNone/>
            </a:pPr>
            <a:endParaRPr lang="es-MX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771949148"/>
              </p:ext>
            </p:extLst>
          </p:nvPr>
        </p:nvGraphicFramePr>
        <p:xfrm>
          <a:off x="179512" y="1340768"/>
          <a:ext cx="504056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34856139"/>
              </p:ext>
            </p:extLst>
          </p:nvPr>
        </p:nvGraphicFramePr>
        <p:xfrm>
          <a:off x="5724128" y="2276872"/>
          <a:ext cx="2232248" cy="204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2 Marcador de contenido"/>
          <p:cNvSpPr txBox="1">
            <a:spLocks/>
          </p:cNvSpPr>
          <p:nvPr/>
        </p:nvSpPr>
        <p:spPr>
          <a:xfrm>
            <a:off x="446856" y="4617132"/>
            <a:ext cx="8229600" cy="1404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MX" sz="2000" b="1" dirty="0" smtClean="0"/>
              <a:t>La táctica de hacer su mejor esfuerzo no siempre da resultado, es por eso que Chuecas &amp; Asociados presenta el siguiente proyecto de Consultoría Integral para sus pequeñas y medianas empresas.</a:t>
            </a:r>
          </a:p>
          <a:p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65962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MX" sz="4000" b="1" dirty="0" smtClean="0"/>
              <a:t>Asesoría en:</a:t>
            </a:r>
            <a:endParaRPr lang="es-MX" sz="4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21331"/>
            <a:ext cx="2767590" cy="1926340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66" y="4594661"/>
            <a:ext cx="2791974" cy="128930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61" y="1348396"/>
            <a:ext cx="2226083" cy="189927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61048"/>
            <a:ext cx="2293701" cy="146722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53" y="1860155"/>
            <a:ext cx="3133350" cy="309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18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5507" y="534677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s-MX" b="1" u="sng" dirty="0" smtClean="0"/>
              <a:t>Servicios de Mercadotecnia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67544" y="2132856"/>
            <a:ext cx="7992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s-MX" sz="2400" b="1" i="1" dirty="0" smtClean="0"/>
              <a:t>Brief</a:t>
            </a:r>
          </a:p>
          <a:p>
            <a:pPr lvl="0"/>
            <a:endParaRPr lang="es-MX" sz="1600" dirty="0"/>
          </a:p>
          <a:p>
            <a:pPr algn="ctr"/>
            <a:r>
              <a:rPr lang="es-MX" dirty="0"/>
              <a:t>Se realizará un brief de la </a:t>
            </a:r>
            <a:r>
              <a:rPr lang="es-MX" dirty="0" smtClean="0"/>
              <a:t>empresa para conocer la situación global de la misma y comenzar </a:t>
            </a:r>
            <a:r>
              <a:rPr lang="es-MX" dirty="0"/>
              <a:t>a trabajar </a:t>
            </a:r>
            <a:r>
              <a:rPr lang="es-MX" dirty="0" smtClean="0"/>
              <a:t>con ella.</a:t>
            </a:r>
          </a:p>
          <a:p>
            <a:pPr marL="285750" indent="-285750">
              <a:buFont typeface="Arial" pitchFamily="34" charset="0"/>
              <a:buChar char="•"/>
            </a:pPr>
            <a:endParaRPr lang="es-MX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sz="1600" dirty="0"/>
          </a:p>
          <a:p>
            <a:r>
              <a:rPr lang="es-MX" i="1" dirty="0"/>
              <a:t>El </a:t>
            </a:r>
            <a:r>
              <a:rPr lang="es-MX" b="1" i="1" dirty="0"/>
              <a:t>brief</a:t>
            </a:r>
            <a:r>
              <a:rPr lang="es-MX" i="1" dirty="0"/>
              <a:t> consiste en un documento </a:t>
            </a:r>
            <a:r>
              <a:rPr lang="es-MX" i="1" dirty="0" smtClean="0"/>
              <a:t>entregable que </a:t>
            </a:r>
            <a:r>
              <a:rPr lang="es-MX" i="1" dirty="0"/>
              <a:t>recaba información de la empresa a través de una serie de preguntas que arrojan la descripción de la misma, de sus productos, mercado, competencia y todo lo necesario para elaborar un plan de mercadotecnia. </a:t>
            </a:r>
            <a:endParaRPr lang="es-MX" sz="1600" dirty="0"/>
          </a:p>
          <a:p>
            <a:r>
              <a:rPr lang="es-MX" i="1" dirty="0"/>
              <a:t> 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57355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s-MX" b="1" i="1" dirty="0"/>
              <a:t>D</a:t>
            </a:r>
            <a:r>
              <a:rPr lang="es-MX" b="1" i="1" dirty="0" smtClean="0"/>
              <a:t>esarrollo </a:t>
            </a:r>
            <a:r>
              <a:rPr lang="es-MX" b="1" i="1" dirty="0"/>
              <a:t>de Plan de </a:t>
            </a:r>
            <a:r>
              <a:rPr lang="es-MX" b="1" i="1" dirty="0" smtClean="0"/>
              <a:t>Mercadotecnia</a:t>
            </a:r>
          </a:p>
          <a:p>
            <a:pPr lvl="0"/>
            <a:endParaRPr lang="es-MX" sz="28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MX" i="1" dirty="0"/>
              <a:t>Análisis de Mercado</a:t>
            </a:r>
            <a:endParaRPr lang="es-MX" sz="2800" dirty="0"/>
          </a:p>
          <a:p>
            <a:pPr lvl="1"/>
            <a:r>
              <a:rPr lang="es-MX" dirty="0"/>
              <a:t>Análisis actual del negocio, elaboración de la matriz </a:t>
            </a:r>
            <a:r>
              <a:rPr lang="es-MX" dirty="0" smtClean="0"/>
              <a:t>FODA (Fuerzas, oportunidades, debilidades y amenazas de la empresa) </a:t>
            </a:r>
            <a:r>
              <a:rPr lang="es-MX" dirty="0"/>
              <a:t>para ubicar oportunidades y áreas de mejora.</a:t>
            </a:r>
          </a:p>
          <a:p>
            <a:pPr lvl="1"/>
            <a:r>
              <a:rPr lang="es-MX" dirty="0" smtClean="0"/>
              <a:t>Elaboración del </a:t>
            </a:r>
            <a:r>
              <a:rPr lang="es-MX" dirty="0"/>
              <a:t>Benchmarking de la empresa </a:t>
            </a:r>
            <a:r>
              <a:rPr lang="es-MX" dirty="0" smtClean="0"/>
              <a:t>para análisis </a:t>
            </a:r>
            <a:r>
              <a:rPr lang="es-MX" dirty="0"/>
              <a:t>de la competencia.</a:t>
            </a:r>
          </a:p>
          <a:p>
            <a:pPr lvl="1"/>
            <a:r>
              <a:rPr lang="es-MX" dirty="0"/>
              <a:t>Segmentación de mercado para definición del cliente meta</a:t>
            </a:r>
            <a:r>
              <a:rPr lang="es-MX" dirty="0" smtClean="0"/>
              <a:t>.</a:t>
            </a:r>
          </a:p>
          <a:p>
            <a:pPr lvl="0"/>
            <a:endParaRPr lang="es-MX" sz="28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s-MX" i="1" dirty="0"/>
              <a:t>Catálogo de Productos</a:t>
            </a:r>
            <a:endParaRPr lang="es-MX" sz="2800" dirty="0"/>
          </a:p>
          <a:p>
            <a:pPr lvl="1"/>
            <a:r>
              <a:rPr lang="es-MX" dirty="0"/>
              <a:t>Análisis del listado de productos actuales. </a:t>
            </a:r>
            <a:endParaRPr lang="es-MX" sz="2400" dirty="0"/>
          </a:p>
          <a:p>
            <a:pPr lvl="1"/>
            <a:r>
              <a:rPr lang="es-MX" dirty="0"/>
              <a:t>Verificación de la adaptabilidad de los productos en el mercado. Es común que los empresarios se enamoren de su producto y no vean las áreas de mejora.</a:t>
            </a: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75849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5073427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MX" sz="2500" i="1" dirty="0" smtClean="0"/>
              <a:t>Estrategias de reforzamiento y/o desarrollo de la marca.</a:t>
            </a:r>
            <a:endParaRPr lang="es-MX" sz="2500" dirty="0" smtClean="0"/>
          </a:p>
          <a:p>
            <a:pPr lvl="1"/>
            <a:r>
              <a:rPr lang="es-MX" sz="2000" dirty="0" smtClean="0"/>
              <a:t>Apertura de redes sociales: Facebook, Twitter, Blogs y alguna otra de acuerdo a la identidad de la empresa enfocada a sus objetivos.</a:t>
            </a:r>
            <a:endParaRPr lang="es-MX" sz="1200" dirty="0" smtClean="0"/>
          </a:p>
          <a:p>
            <a:pPr lvl="1"/>
            <a:r>
              <a:rPr lang="es-MX" sz="2000" dirty="0" smtClean="0"/>
              <a:t>Generación de contenidos dos veces por día.</a:t>
            </a:r>
            <a:endParaRPr lang="es-MX" sz="1200" dirty="0" smtClean="0"/>
          </a:p>
          <a:p>
            <a:pPr lvl="1"/>
            <a:r>
              <a:rPr lang="es-MX" sz="2000" dirty="0" smtClean="0"/>
              <a:t>Asesoría para su uso en caso de  existir ya una persona al manejo de las redes.</a:t>
            </a:r>
            <a:endParaRPr lang="es-MX" sz="1200" dirty="0" smtClean="0"/>
          </a:p>
          <a:p>
            <a:pPr>
              <a:buFont typeface="Wingdings" pitchFamily="2" charset="2"/>
              <a:buChar char="Ø"/>
            </a:pPr>
            <a:endParaRPr lang="es-MX" sz="2400" dirty="0" smtClean="0"/>
          </a:p>
          <a:p>
            <a:pPr>
              <a:buFont typeface="Wingdings" pitchFamily="2" charset="2"/>
              <a:buChar char="Ø"/>
            </a:pPr>
            <a:r>
              <a:rPr lang="es-MX" sz="2400" dirty="0"/>
              <a:t>C</a:t>
            </a:r>
            <a:r>
              <a:rPr lang="es-MX" sz="2400" dirty="0" smtClean="0"/>
              <a:t>ampañas de Mailing masivo (1 vez por mes) ya sea con contenido informativo de la empresa o envío de promociones.</a:t>
            </a:r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498847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s-MX" sz="2800" dirty="0"/>
              <a:t>Desarrollo de programas de lealtad. </a:t>
            </a:r>
            <a:endParaRPr lang="es-MX" sz="2800" dirty="0" smtClean="0"/>
          </a:p>
          <a:p>
            <a:pPr lvl="0">
              <a:buFont typeface="Wingdings" pitchFamily="2" charset="2"/>
              <a:buChar char="Ø"/>
            </a:pPr>
            <a:endParaRPr lang="es-MX" sz="2800" dirty="0"/>
          </a:p>
          <a:p>
            <a:pPr lvl="0">
              <a:buFont typeface="Wingdings" pitchFamily="2" charset="2"/>
              <a:buChar char="Ø"/>
            </a:pPr>
            <a:r>
              <a:rPr lang="es-MX" sz="2800" dirty="0" smtClean="0"/>
              <a:t>Sesiones </a:t>
            </a:r>
            <a:r>
              <a:rPr lang="es-MX" sz="2800" dirty="0"/>
              <a:t>de Networking que ayude a las </a:t>
            </a:r>
            <a:r>
              <a:rPr lang="es-MX" sz="2800" dirty="0" smtClean="0"/>
              <a:t>Pymes </a:t>
            </a:r>
            <a:r>
              <a:rPr lang="es-MX" sz="2800" dirty="0"/>
              <a:t>a ampliar su red de contactos detectando posibles clientes o </a:t>
            </a:r>
            <a:r>
              <a:rPr lang="es-MX" sz="2800" dirty="0" smtClean="0"/>
              <a:t>estrategas comerciales</a:t>
            </a:r>
            <a:r>
              <a:rPr lang="es-MX" sz="2800" dirty="0"/>
              <a:t>.</a:t>
            </a:r>
          </a:p>
          <a:p>
            <a:pPr lvl="0">
              <a:buFont typeface="Wingdings" pitchFamily="2" charset="2"/>
              <a:buChar char="Ø"/>
            </a:pPr>
            <a:endParaRPr lang="es-MX" sz="2800" i="1" dirty="0" smtClean="0"/>
          </a:p>
          <a:p>
            <a:pPr lvl="0">
              <a:buFont typeface="Wingdings" pitchFamily="2" charset="2"/>
              <a:buChar char="Ø"/>
            </a:pPr>
            <a:r>
              <a:rPr lang="es-MX" sz="2800" i="1" dirty="0" smtClean="0"/>
              <a:t>Gestión </a:t>
            </a:r>
            <a:r>
              <a:rPr lang="es-MX" sz="2800" i="1" dirty="0"/>
              <a:t>de posibles Alianzas </a:t>
            </a:r>
            <a:r>
              <a:rPr lang="es-MX" sz="2800" i="1" dirty="0" smtClean="0"/>
              <a:t>Estratégicas.</a:t>
            </a:r>
            <a:endParaRPr lang="es-MX" sz="2800" dirty="0"/>
          </a:p>
          <a:p>
            <a:pPr lvl="0">
              <a:buFont typeface="Wingdings" pitchFamily="2" charset="2"/>
              <a:buChar char="Ø"/>
            </a:pPr>
            <a:endParaRPr lang="es-MX" sz="2800" i="1" dirty="0" smtClean="0"/>
          </a:p>
          <a:p>
            <a:pPr lvl="0">
              <a:buFont typeface="Wingdings" pitchFamily="2" charset="2"/>
              <a:buChar char="Ø"/>
            </a:pPr>
            <a:r>
              <a:rPr lang="es-MX" sz="2800" i="1" dirty="0" smtClean="0"/>
              <a:t>Posibilidad </a:t>
            </a:r>
            <a:r>
              <a:rPr lang="es-MX" sz="2800" i="1" dirty="0"/>
              <a:t>de participación en una Expo empresarial para </a:t>
            </a:r>
            <a:r>
              <a:rPr lang="es-MX" sz="2800" i="1" dirty="0" smtClean="0"/>
              <a:t>Pymes </a:t>
            </a:r>
            <a:r>
              <a:rPr lang="es-MX" sz="2800" i="1" dirty="0"/>
              <a:t>como parte de un magno evento.</a:t>
            </a:r>
            <a:endParaRPr lang="es-MX" sz="2800" dirty="0"/>
          </a:p>
          <a:p>
            <a:pPr marL="0" indent="0">
              <a:buNone/>
            </a:pPr>
            <a:r>
              <a:rPr lang="es-MX" sz="2800" b="1" dirty="0"/>
              <a:t> </a:t>
            </a:r>
            <a:endParaRPr lang="es-MX" sz="2800" b="1" dirty="0" smtClean="0"/>
          </a:p>
          <a:p>
            <a:pPr marL="0" indent="0">
              <a:buNone/>
            </a:pPr>
            <a:endParaRPr lang="es-MX" sz="2800" dirty="0"/>
          </a:p>
          <a:p>
            <a:pPr marL="0" indent="0" algn="r">
              <a:buNone/>
            </a:pPr>
            <a:r>
              <a:rPr lang="es-MX" sz="2200" b="1" u="sng" dirty="0" smtClean="0"/>
              <a:t>*Gastos </a:t>
            </a:r>
            <a:r>
              <a:rPr lang="es-MX" sz="2200" b="1" u="sng" dirty="0"/>
              <a:t>por implementaciones de estrategias no incluidos.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1822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4824536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es-MX" sz="2300" i="1" dirty="0" smtClean="0"/>
              <a:t>Análisis </a:t>
            </a:r>
            <a:r>
              <a:rPr lang="es-MX" sz="2300" i="1" dirty="0"/>
              <a:t>o creación de la imagen corporativa.</a:t>
            </a:r>
          </a:p>
          <a:p>
            <a:pPr lvl="1"/>
            <a:r>
              <a:rPr lang="es-MX" sz="2300" dirty="0"/>
              <a:t>Creación o rediseño de nuevo logotipo (tres propuestas con modificaciones sobre la </a:t>
            </a:r>
            <a:r>
              <a:rPr lang="es-MX" sz="2300" dirty="0" smtClean="0"/>
              <a:t>elegida).</a:t>
            </a:r>
            <a:endParaRPr lang="es-MX" sz="2300" dirty="0"/>
          </a:p>
          <a:p>
            <a:pPr lvl="1"/>
            <a:r>
              <a:rPr lang="es-MX" sz="2300" dirty="0"/>
              <a:t>Diseño de papelería. (Se entiende por papelería: tarjetas, hojas membretadas, sobres, carpetas)</a:t>
            </a:r>
          </a:p>
          <a:p>
            <a:pPr lvl="0"/>
            <a:endParaRPr lang="es-MX" sz="2300" dirty="0" smtClean="0"/>
          </a:p>
          <a:p>
            <a:pPr lvl="0">
              <a:buFont typeface="Wingdings" pitchFamily="2" charset="2"/>
              <a:buChar char="Ø"/>
            </a:pPr>
            <a:r>
              <a:rPr lang="es-MX" sz="2300" i="1" dirty="0" smtClean="0"/>
              <a:t>Construcción </a:t>
            </a:r>
            <a:r>
              <a:rPr lang="es-MX" sz="2300" i="1" dirty="0"/>
              <a:t>de página WEB informativa que incluye:</a:t>
            </a:r>
          </a:p>
          <a:p>
            <a:pPr lvl="1"/>
            <a:r>
              <a:rPr lang="es-MX" sz="2300" dirty="0" smtClean="0"/>
              <a:t>Se </a:t>
            </a:r>
            <a:r>
              <a:rPr lang="es-MX" sz="2300" dirty="0"/>
              <a:t>podrá navegar dentro del mismo sitio, desplazándose de arriba hacia abajo.</a:t>
            </a:r>
          </a:p>
          <a:p>
            <a:pPr lvl="1"/>
            <a:r>
              <a:rPr lang="es-MX" sz="2300" dirty="0" smtClean="0"/>
              <a:t>Hasta </a:t>
            </a:r>
            <a:r>
              <a:rPr lang="es-MX" sz="2300" dirty="0"/>
              <a:t>5 secciones informativas cuyo contenido sería de texto e imágenes. Por ejemplo: ¿Quiénes somos?, Servicios, Nuestros Clientes, Contacto.</a:t>
            </a:r>
          </a:p>
          <a:p>
            <a:pPr lvl="1"/>
            <a:r>
              <a:rPr lang="es-MX" sz="2300" dirty="0" smtClean="0"/>
              <a:t>En </a:t>
            </a:r>
            <a:r>
              <a:rPr lang="es-MX" sz="2300" dirty="0"/>
              <a:t>contacto se mostrará teléfono, dirección del establecimiento y un mapa de ubicación.</a:t>
            </a:r>
          </a:p>
          <a:p>
            <a:pPr lvl="1"/>
            <a:r>
              <a:rPr lang="es-MX" sz="2300" dirty="0"/>
              <a:t>Opción de banner rotativo en la página de “Inicio” o galería de imágenes con pestaña independiente.</a:t>
            </a:r>
          </a:p>
          <a:p>
            <a:pPr lvl="1"/>
            <a:r>
              <a:rPr lang="es-MX" sz="2300" dirty="0"/>
              <a:t>Links a redes sociales.</a:t>
            </a:r>
          </a:p>
          <a:p>
            <a:pPr lvl="0"/>
            <a:endParaRPr lang="es-MX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2662" y="188640"/>
            <a:ext cx="6129702" cy="1143000"/>
          </a:xfrm>
        </p:spPr>
        <p:txBody>
          <a:bodyPr>
            <a:normAutofit/>
          </a:bodyPr>
          <a:lstStyle/>
          <a:p>
            <a:pPr lvl="0"/>
            <a:r>
              <a:rPr lang="es-MX" b="1" u="sng" dirty="0" smtClean="0"/>
              <a:t>Servicios de Diseño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74555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" y="0"/>
            <a:ext cx="9144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6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052736"/>
            <a:ext cx="8191872" cy="475252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b="1" dirty="0">
                <a:latin typeface="Arial Narrow" pitchFamily="34" charset="0"/>
              </a:rPr>
              <a:t>Chuecas &amp; Asociados</a:t>
            </a:r>
            <a:r>
              <a:rPr lang="es-MX" sz="2800" b="1" dirty="0">
                <a:latin typeface="Arial Narrow" pitchFamily="34" charset="0"/>
              </a:rPr>
              <a:t>, </a:t>
            </a:r>
            <a:r>
              <a:rPr lang="es-MX" sz="2800" dirty="0">
                <a:latin typeface="Arial Narrow" pitchFamily="34" charset="0"/>
              </a:rPr>
              <a:t>es una empresa de consultoría, coaching y mentoring que diseña y ejecuta soluciones empresariales a la medida para fortalecer los procesos de apertura, desarrollo, crecimiento y consolidación de las micro, pequeñas, medianas y grandes empresas. </a:t>
            </a:r>
          </a:p>
          <a:p>
            <a:pPr marL="0" indent="0" algn="ctr">
              <a:buNone/>
            </a:pPr>
            <a:endParaRPr lang="es-MX" sz="14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es-MX" sz="1400" dirty="0" smtClean="0">
              <a:latin typeface="Arial Narrow" pitchFamily="34" charset="0"/>
            </a:endParaRPr>
          </a:p>
          <a:p>
            <a:pPr marL="0" indent="0" algn="ctr">
              <a:buNone/>
            </a:pPr>
            <a:endParaRPr lang="es-MX" sz="1400" dirty="0" smtClean="0">
              <a:latin typeface="Arial Narrow" pitchFamily="34" charset="0"/>
            </a:endParaRPr>
          </a:p>
          <a:p>
            <a:pPr marL="0" indent="0">
              <a:buNone/>
            </a:pPr>
            <a:r>
              <a:rPr lang="es-MX" sz="2400" dirty="0" smtClean="0">
                <a:latin typeface="Arial Narrow" pitchFamily="34" charset="0"/>
              </a:rPr>
              <a:t>* Nace </a:t>
            </a:r>
            <a:r>
              <a:rPr lang="es-MX" sz="2400" dirty="0">
                <a:latin typeface="Arial Narrow" pitchFamily="34" charset="0"/>
              </a:rPr>
              <a:t>en </a:t>
            </a:r>
            <a:r>
              <a:rPr lang="es-MX" sz="2400" dirty="0" smtClean="0">
                <a:latin typeface="Arial Narrow" pitchFamily="34" charset="0"/>
              </a:rPr>
              <a:t>Chile. </a:t>
            </a:r>
          </a:p>
          <a:p>
            <a:pPr marL="0" indent="0">
              <a:buNone/>
            </a:pPr>
            <a:r>
              <a:rPr lang="es-MX" sz="2400" dirty="0" smtClean="0">
                <a:latin typeface="Arial Narrow" pitchFamily="34" charset="0"/>
              </a:rPr>
              <a:t>* Contamos </a:t>
            </a:r>
            <a:r>
              <a:rPr lang="es-MX" sz="2400" dirty="0">
                <a:latin typeface="Arial Narrow" pitchFamily="34" charset="0"/>
              </a:rPr>
              <a:t>en nuestro equipo con más de 45 profesionales, certificados con Maestrías y Doctorados de acuerdo a su </a:t>
            </a:r>
            <a:r>
              <a:rPr lang="es-MX" sz="2400" dirty="0" smtClean="0">
                <a:latin typeface="Arial Narrow" pitchFamily="34" charset="0"/>
              </a:rPr>
              <a:t>especialidad. </a:t>
            </a:r>
            <a:endParaRPr lang="es-MX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61922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836712"/>
            <a:ext cx="7704856" cy="543346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MX" sz="2200" dirty="0"/>
              <a:t>Rediseño o actualización de página Web, en caso de ya existir. </a:t>
            </a:r>
            <a:endParaRPr lang="es-MX" sz="2200" dirty="0" smtClean="0"/>
          </a:p>
          <a:p>
            <a:pPr lvl="0">
              <a:buFont typeface="Wingdings" pitchFamily="2" charset="2"/>
              <a:buChar char="Ø"/>
            </a:pPr>
            <a:endParaRPr lang="es-MX" sz="2200" dirty="0"/>
          </a:p>
          <a:p>
            <a:pPr lvl="0">
              <a:buFont typeface="Wingdings" pitchFamily="2" charset="2"/>
              <a:buChar char="Ø"/>
            </a:pPr>
            <a:r>
              <a:rPr lang="es-MX" sz="2200" dirty="0" smtClean="0"/>
              <a:t>Diseño </a:t>
            </a:r>
            <a:r>
              <a:rPr lang="es-MX" sz="2200" dirty="0"/>
              <a:t>de Flyer para la campaña de mailing: dos propuestas con opción de modificaciones sobre la ya elegida.</a:t>
            </a:r>
          </a:p>
          <a:p>
            <a:pPr marL="0" lvl="0" indent="0">
              <a:buNone/>
            </a:pPr>
            <a:endParaRPr lang="es-MX" sz="500" dirty="0" smtClean="0"/>
          </a:p>
          <a:p>
            <a:pPr marL="0" lvl="0" indent="0">
              <a:buNone/>
            </a:pPr>
            <a:r>
              <a:rPr lang="es-MX" sz="2400" b="1" dirty="0" smtClean="0"/>
              <a:t>NOTA:</a:t>
            </a:r>
          </a:p>
          <a:p>
            <a:pPr marL="0" lvl="0" indent="0">
              <a:buNone/>
            </a:pPr>
            <a:r>
              <a:rPr lang="es-MX" sz="2000" b="1" i="1" dirty="0" smtClean="0"/>
              <a:t>*</a:t>
            </a:r>
            <a:r>
              <a:rPr lang="es-MX" sz="2000" i="1" dirty="0" smtClean="0"/>
              <a:t> Las </a:t>
            </a:r>
            <a:r>
              <a:rPr lang="es-MX" sz="2000" i="1" dirty="0"/>
              <a:t>páginas Web se entregan en un lapso de 8 días hábiles contando con </a:t>
            </a:r>
            <a:r>
              <a:rPr lang="es-MX" sz="2000" i="1" dirty="0" smtClean="0"/>
              <a:t>los </a:t>
            </a:r>
            <a:r>
              <a:rPr lang="es-MX" sz="2000" i="1" dirty="0"/>
              <a:t>documentos </a:t>
            </a:r>
            <a:r>
              <a:rPr lang="es-MX" sz="2000" i="1" dirty="0" smtClean="0"/>
              <a:t>necesarios durante el segundo mes de la Consultoría.  Las propuestas de logotipo tardarán 2 días hábiles. El diseño de flyers dos días hábiles.</a:t>
            </a:r>
          </a:p>
          <a:p>
            <a:pPr marL="0" lvl="0" indent="0">
              <a:buNone/>
            </a:pPr>
            <a:endParaRPr lang="es-MX" sz="1600" i="1" dirty="0"/>
          </a:p>
          <a:p>
            <a:pPr marL="0" indent="0">
              <a:buNone/>
            </a:pPr>
            <a:r>
              <a:rPr lang="es-MX" sz="2000" b="1" i="1" dirty="0" smtClean="0"/>
              <a:t>*</a:t>
            </a:r>
            <a:r>
              <a:rPr lang="es-MX" sz="2000" i="1" dirty="0" smtClean="0"/>
              <a:t> El </a:t>
            </a:r>
            <a:r>
              <a:rPr lang="es-MX" sz="2000" i="1" dirty="0"/>
              <a:t>hosting y el registro de un dominio .com, .net o .org </a:t>
            </a:r>
            <a:r>
              <a:rPr lang="es-MX" sz="2000" i="1" dirty="0" smtClean="0"/>
              <a:t>tiene un costo de </a:t>
            </a:r>
            <a:r>
              <a:rPr lang="es-MX" sz="2000" i="1" dirty="0"/>
              <a:t>$1,500.00 anuales. Si el cliente ya cuenta con hosting y/o dominio, la página web se elaborará sobre éste.</a:t>
            </a:r>
          </a:p>
          <a:p>
            <a:pPr marL="0" indent="0">
              <a:buNone/>
            </a:pPr>
            <a:endParaRPr lang="es-MX" sz="1600" i="1" dirty="0" smtClean="0"/>
          </a:p>
          <a:p>
            <a:pPr marL="0" indent="0">
              <a:buNone/>
            </a:pPr>
            <a:r>
              <a:rPr lang="es-MX" sz="2000" i="1" dirty="0" smtClean="0"/>
              <a:t>* Diseños </a:t>
            </a:r>
            <a:r>
              <a:rPr lang="es-MX" sz="2000" i="1" dirty="0"/>
              <a:t>adicionales e impresiones tienen costo independiente.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776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92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MX" dirty="0" smtClean="0"/>
              <a:t>Parte </a:t>
            </a:r>
            <a:r>
              <a:rPr lang="es-MX" dirty="0"/>
              <a:t>del crecimiento y permanencia de las empresas está en contar con una constante capacitación que los actualice de forma que puedan ofrecer un mejor servicio para sus clientes y que, a su vez, éste sea una herramienta más para alcanzar los planes de la empresa en cuestión.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La consultoría integral abarca también la capacitación de </a:t>
            </a:r>
            <a:r>
              <a:rPr lang="es-MX" dirty="0" smtClean="0"/>
              <a:t>2 </a:t>
            </a:r>
            <a:r>
              <a:rPr lang="es-MX" dirty="0"/>
              <a:t>personas dependiendo de las metas y objetivos de la propia empresa en </a:t>
            </a:r>
            <a:r>
              <a:rPr lang="es-MX" dirty="0" smtClean="0"/>
              <a:t>los </a:t>
            </a:r>
            <a:r>
              <a:rPr lang="es-MX" dirty="0"/>
              <a:t>siguientes cursos:</a:t>
            </a:r>
          </a:p>
          <a:p>
            <a:pPr lvl="0"/>
            <a:r>
              <a:rPr lang="es-MX" i="1" dirty="0"/>
              <a:t>Ventas Consultivas </a:t>
            </a:r>
            <a:r>
              <a:rPr lang="es-MX" dirty="0" smtClean="0"/>
              <a:t>(seis </a:t>
            </a:r>
            <a:r>
              <a:rPr lang="es-MX" dirty="0"/>
              <a:t>módulos, una vez al </a:t>
            </a:r>
            <a:r>
              <a:rPr lang="es-MX" dirty="0" smtClean="0"/>
              <a:t>mes).</a:t>
            </a:r>
            <a:endParaRPr lang="es-MX" dirty="0"/>
          </a:p>
          <a:p>
            <a:pPr lvl="0"/>
            <a:r>
              <a:rPr lang="es-MX" i="1" dirty="0"/>
              <a:t>Servicio a clientes</a:t>
            </a:r>
            <a:r>
              <a:rPr lang="es-MX" dirty="0"/>
              <a:t> </a:t>
            </a:r>
            <a:r>
              <a:rPr lang="es-MX" dirty="0" smtClean="0"/>
              <a:t>(seis </a:t>
            </a:r>
            <a:r>
              <a:rPr lang="es-MX" dirty="0"/>
              <a:t>módulos, una vez al </a:t>
            </a:r>
            <a:r>
              <a:rPr lang="es-MX" dirty="0" smtClean="0"/>
              <a:t>mes).</a:t>
            </a:r>
            <a:endParaRPr lang="es-MX" dirty="0"/>
          </a:p>
          <a:p>
            <a:pPr marL="0" indent="0">
              <a:buNone/>
            </a:pPr>
            <a:r>
              <a:rPr lang="es-MX" dirty="0"/>
              <a:t> </a:t>
            </a: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pPr marL="0" indent="0" algn="r">
              <a:buNone/>
            </a:pPr>
            <a:r>
              <a:rPr lang="es-MX" sz="2900" b="1" dirty="0" smtClean="0"/>
              <a:t>* Las </a:t>
            </a:r>
            <a:r>
              <a:rPr lang="es-MX" sz="2900" b="1" dirty="0"/>
              <a:t>personas que tomen las capacitaciones deberán ser </a:t>
            </a:r>
            <a:endParaRPr lang="es-MX" sz="2900" b="1" dirty="0" smtClean="0"/>
          </a:p>
          <a:p>
            <a:pPr marL="0" indent="0" algn="r">
              <a:buNone/>
            </a:pPr>
            <a:r>
              <a:rPr lang="es-MX" sz="2900" b="1" dirty="0" smtClean="0"/>
              <a:t>las </a:t>
            </a:r>
            <a:r>
              <a:rPr lang="es-MX" sz="2900" b="1" dirty="0"/>
              <a:t>mismas desde el inicio hasta </a:t>
            </a:r>
            <a:r>
              <a:rPr lang="es-MX" sz="2900" b="1" dirty="0" smtClean="0"/>
              <a:t>su término.</a:t>
            </a:r>
            <a:endParaRPr lang="es-MX" sz="2900" b="1" dirty="0"/>
          </a:p>
          <a:p>
            <a:endParaRPr lang="es-MX" sz="29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5481630" cy="1143000"/>
          </a:xfrm>
        </p:spPr>
        <p:txBody>
          <a:bodyPr>
            <a:normAutofit/>
          </a:bodyPr>
          <a:lstStyle/>
          <a:p>
            <a:pPr lvl="0"/>
            <a:r>
              <a:rPr lang="es-MX" b="1" u="sng" dirty="0" smtClean="0"/>
              <a:t>Capacitación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773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12776"/>
            <a:ext cx="8301608" cy="40324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2400" dirty="0" smtClean="0"/>
              <a:t>A la empresa en cuestión se le asignará un coach especial con basta experiencia para llevar de la mano todo este proceso con </a:t>
            </a:r>
            <a:r>
              <a:rPr lang="es-MX" sz="2400" u="sng" dirty="0" smtClean="0"/>
              <a:t>una sesión de una hora por mes</a:t>
            </a:r>
            <a:r>
              <a:rPr lang="es-MX" sz="2400" dirty="0" smtClean="0"/>
              <a:t> con el dueño de la Pyme enfocada a los objetivos de la misma.</a:t>
            </a:r>
          </a:p>
          <a:p>
            <a:pPr marL="0" indent="0">
              <a:buNone/>
            </a:pPr>
            <a:r>
              <a:rPr lang="es-MX" sz="2400" dirty="0"/>
              <a:t> </a:t>
            </a:r>
            <a:endParaRPr lang="es-MX" sz="1000" dirty="0" smtClean="0"/>
          </a:p>
          <a:p>
            <a:pPr marL="0" indent="0">
              <a:buNone/>
            </a:pPr>
            <a:endParaRPr lang="es-MX" sz="1000" dirty="0"/>
          </a:p>
          <a:p>
            <a:pPr>
              <a:buFont typeface="Wingdings" panose="05000000000000000000" pitchFamily="2" charset="2"/>
              <a:buChar char="Ø"/>
            </a:pPr>
            <a:r>
              <a:rPr lang="es-MX" sz="2400" dirty="0"/>
              <a:t>El </a:t>
            </a:r>
            <a:r>
              <a:rPr lang="es-MX" sz="2400" b="1" dirty="0"/>
              <a:t>coaching</a:t>
            </a:r>
            <a:r>
              <a:rPr lang="es-MX" sz="2400" dirty="0"/>
              <a:t> es un proceso de instrucción individual, que fue estructurado con la finalidad de permitir que las personas desarrollen su potencial y aumenten su nivel de resultado, </a:t>
            </a:r>
            <a:r>
              <a:rPr lang="es-MX" sz="2400" dirty="0" smtClean="0"/>
              <a:t>está fundamentada </a:t>
            </a:r>
            <a:r>
              <a:rPr lang="es-MX" sz="2400" dirty="0"/>
              <a:t>en una relación de colaboración y procesos claros, centrado en objetivos y en los medios que permiten pasar a la acción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5481630" cy="1143000"/>
          </a:xfrm>
        </p:spPr>
        <p:txBody>
          <a:bodyPr>
            <a:normAutofit/>
          </a:bodyPr>
          <a:lstStyle/>
          <a:p>
            <a:pPr lvl="0"/>
            <a:r>
              <a:rPr lang="es-MX" b="1" u="sng" dirty="0" smtClean="0"/>
              <a:t>Coaching Ejecutivo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0232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0"/>
            <a:ext cx="6969968" cy="1143000"/>
          </a:xfrm>
        </p:spPr>
        <p:txBody>
          <a:bodyPr/>
          <a:lstStyle/>
          <a:p>
            <a:r>
              <a:rPr lang="es-MX" b="1" dirty="0" smtClean="0"/>
              <a:t>COSTO DE INVERSIÓN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90872" y="1196752"/>
            <a:ext cx="8229600" cy="54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s-MX" sz="5500" b="1" i="1" dirty="0" smtClean="0"/>
              <a:t>$6,000.00 </a:t>
            </a:r>
            <a:r>
              <a:rPr lang="es-MX" sz="5500" b="1" i="1" dirty="0"/>
              <a:t>+ IVA al mes con un </a:t>
            </a:r>
            <a:r>
              <a:rPr lang="es-MX" sz="5500" b="1" i="1" dirty="0" smtClean="0"/>
              <a:t>convenio </a:t>
            </a:r>
            <a:r>
              <a:rPr lang="es-MX" sz="5500" b="1" i="1" dirty="0"/>
              <a:t>de 12 meses.</a:t>
            </a:r>
            <a:endParaRPr lang="es-MX" sz="5500" b="1" dirty="0"/>
          </a:p>
          <a:p>
            <a:pPr marL="0" indent="0">
              <a:buNone/>
            </a:pPr>
            <a:r>
              <a:rPr lang="es-MX" sz="5500" dirty="0"/>
              <a:t>  </a:t>
            </a:r>
          </a:p>
          <a:p>
            <a:pPr lvl="0">
              <a:lnSpc>
                <a:spcPct val="170000"/>
              </a:lnSpc>
            </a:pPr>
            <a:r>
              <a:rPr lang="es-MX" sz="4900" dirty="0"/>
              <a:t>Análisis inicial gratuito</a:t>
            </a:r>
            <a:r>
              <a:rPr lang="es-MX" sz="4900" dirty="0" smtClean="0"/>
              <a:t>.</a:t>
            </a:r>
          </a:p>
          <a:p>
            <a:pPr lvl="0">
              <a:lnSpc>
                <a:spcPct val="170000"/>
              </a:lnSpc>
            </a:pPr>
            <a:r>
              <a:rPr lang="es-MX" sz="4900" dirty="0" smtClean="0"/>
              <a:t>Pago </a:t>
            </a:r>
            <a:r>
              <a:rPr lang="es-MX" sz="4900" dirty="0"/>
              <a:t>anticipado de forma mensual.</a:t>
            </a:r>
          </a:p>
          <a:p>
            <a:pPr lvl="0">
              <a:lnSpc>
                <a:spcPct val="170000"/>
              </a:lnSpc>
            </a:pPr>
            <a:r>
              <a:rPr lang="es-MX" sz="4900" dirty="0" smtClean="0"/>
              <a:t>Forma </a:t>
            </a:r>
            <a:r>
              <a:rPr lang="es-MX" sz="4900" dirty="0"/>
              <a:t>de pago: efectivo, </a:t>
            </a:r>
            <a:r>
              <a:rPr lang="es-MX" sz="4900" dirty="0" smtClean="0"/>
              <a:t>tarjeta (HSBC, IXE, Santander, Banorte, Scotiabank) y </a:t>
            </a:r>
            <a:r>
              <a:rPr lang="es-MX" sz="4900" dirty="0"/>
              <a:t>cheque</a:t>
            </a:r>
            <a:r>
              <a:rPr lang="es-MX" sz="4900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es-MX" sz="4900" dirty="0"/>
              <a:t>Pago con tarjeta de crédito a seis meses sin intereses.</a:t>
            </a:r>
          </a:p>
          <a:p>
            <a:pPr>
              <a:lnSpc>
                <a:spcPct val="170000"/>
              </a:lnSpc>
            </a:pPr>
            <a:r>
              <a:rPr lang="es-MX" sz="4900" dirty="0"/>
              <a:t>Pago completo del contrato anual en una sola exhibición:</a:t>
            </a:r>
          </a:p>
          <a:p>
            <a:pPr lvl="1">
              <a:lnSpc>
                <a:spcPct val="170000"/>
              </a:lnSpc>
            </a:pPr>
            <a:r>
              <a:rPr lang="es-MX" sz="4900" dirty="0"/>
              <a:t>5% de descuento pagando con cheque o en efectivo.</a:t>
            </a:r>
          </a:p>
          <a:p>
            <a:pPr lvl="1">
              <a:lnSpc>
                <a:spcPct val="170000"/>
              </a:lnSpc>
            </a:pPr>
            <a:r>
              <a:rPr lang="es-MX" sz="4900" dirty="0"/>
              <a:t>3% de descuento pagando con tarjeta de crédito a seis meses sin intereses.</a:t>
            </a:r>
          </a:p>
          <a:p>
            <a:pPr lvl="0">
              <a:lnSpc>
                <a:spcPct val="170000"/>
              </a:lnSpc>
            </a:pPr>
            <a:r>
              <a:rPr lang="es-MX" sz="4900" dirty="0" smtClean="0"/>
              <a:t>Recisión del convenio </a:t>
            </a:r>
            <a:r>
              <a:rPr lang="es-MX" sz="4900" dirty="0"/>
              <a:t>será por escrito con 15 días hábiles de </a:t>
            </a:r>
            <a:r>
              <a:rPr lang="es-MX" sz="4900" dirty="0" smtClean="0"/>
              <a:t>anticipación (no genera ninguna penalización). </a:t>
            </a:r>
            <a:endParaRPr lang="es-MX" sz="4900" dirty="0"/>
          </a:p>
          <a:p>
            <a:pPr marL="0" lvl="0" indent="0">
              <a:buNone/>
            </a:pPr>
            <a:endParaRPr lang="es-MX" dirty="0" smtClean="0"/>
          </a:p>
          <a:p>
            <a:pPr marL="0" lvl="0" indent="0">
              <a:buNone/>
            </a:pPr>
            <a:endParaRPr lang="es-MX" dirty="0" smtClean="0"/>
          </a:p>
          <a:p>
            <a:pPr marL="0" lvl="0" indent="0" algn="r">
              <a:buNone/>
            </a:pPr>
            <a:r>
              <a:rPr lang="es-MX" sz="4900" dirty="0"/>
              <a:t>*</a:t>
            </a:r>
            <a:r>
              <a:rPr lang="es-MX" sz="4900" b="1" dirty="0" smtClean="0"/>
              <a:t>Cualquier </a:t>
            </a:r>
            <a:r>
              <a:rPr lang="es-MX" sz="4900" b="1" dirty="0"/>
              <a:t>servicio adicional se cotizará con precios especiales </a:t>
            </a:r>
            <a:endParaRPr lang="es-MX" sz="4900" b="1" dirty="0" smtClean="0"/>
          </a:p>
          <a:p>
            <a:pPr marL="0" lvl="0" indent="0" algn="r">
              <a:buNone/>
            </a:pPr>
            <a:r>
              <a:rPr lang="es-MX" sz="4900" b="1" dirty="0" smtClean="0"/>
              <a:t>como </a:t>
            </a:r>
            <a:r>
              <a:rPr lang="es-MX" sz="4900" b="1" dirty="0"/>
              <a:t>complemento de la consultoría integral</a:t>
            </a:r>
            <a:r>
              <a:rPr lang="es-MX" sz="4900" b="1" dirty="0" smtClean="0"/>
              <a:t>.</a:t>
            </a:r>
            <a:endParaRPr lang="es-MX" sz="4900" dirty="0"/>
          </a:p>
        </p:txBody>
      </p:sp>
    </p:spTree>
    <p:extLst>
      <p:ext uri="{BB962C8B-B14F-4D97-AF65-F5344CB8AC3E}">
        <p14:creationId xmlns:p14="http://schemas.microsoft.com/office/powerpoint/2010/main" val="1940695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68560" y="188640"/>
            <a:ext cx="8229600" cy="1143000"/>
          </a:xfrm>
        </p:spPr>
        <p:txBody>
          <a:bodyPr/>
          <a:lstStyle/>
          <a:p>
            <a:r>
              <a:rPr lang="es-MX" b="1" dirty="0" smtClean="0"/>
              <a:t>Metodología de la Consultoría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331640"/>
            <a:ext cx="8229600" cy="4824536"/>
          </a:xfrm>
          <a:noFill/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Durante </a:t>
            </a:r>
            <a:r>
              <a:rPr lang="es-MX" dirty="0"/>
              <a:t>las </a:t>
            </a:r>
            <a:r>
              <a:rPr lang="es-MX" dirty="0" smtClean="0"/>
              <a:t>48 </a:t>
            </a:r>
            <a:r>
              <a:rPr lang="es-MX" dirty="0"/>
              <a:t>horas siguientes firmado el contrato y realizado el primer pago, un Consultor se pondrá en contacto para definir una cita en la que se </a:t>
            </a:r>
            <a:r>
              <a:rPr lang="es-MX" dirty="0" smtClean="0"/>
              <a:t>realice </a:t>
            </a:r>
            <a:r>
              <a:rPr lang="es-MX" dirty="0"/>
              <a:t>el Brief.</a:t>
            </a:r>
          </a:p>
          <a:p>
            <a:pPr marL="514350" lvl="0" indent="-514350">
              <a:buFont typeface="+mj-lt"/>
              <a:buAutoNum type="arabicPeriod"/>
            </a:pPr>
            <a:endParaRPr lang="es-MX" sz="2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A </a:t>
            </a:r>
            <a:r>
              <a:rPr lang="es-MX" dirty="0"/>
              <a:t>partir del Brief realizado, se creará el plan de mercadotecnia donde se especificarán tiempos de entrega y se comenzará a trabajar con el diseño de la imagen corporativa, flyers y página </a:t>
            </a:r>
            <a:r>
              <a:rPr lang="es-MX" dirty="0" smtClean="0"/>
              <a:t>web. </a:t>
            </a:r>
            <a:endParaRPr lang="es-MX" dirty="0"/>
          </a:p>
          <a:p>
            <a:pPr marL="514350" lvl="0" indent="-514350">
              <a:buFont typeface="+mj-lt"/>
              <a:buAutoNum type="arabicPeriod"/>
            </a:pPr>
            <a:endParaRPr lang="es-MX" sz="2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Se </a:t>
            </a:r>
            <a:r>
              <a:rPr lang="es-MX" dirty="0"/>
              <a:t>estará en constante contacto. Las consultas que se requieran podrán ser vía telefónica o correo </a:t>
            </a:r>
            <a:r>
              <a:rPr lang="es-MX" dirty="0" smtClean="0"/>
              <a:t>electrónico.</a:t>
            </a:r>
          </a:p>
          <a:p>
            <a:pPr marL="514350" lvl="0" indent="-514350">
              <a:buFont typeface="+mj-lt"/>
              <a:buAutoNum type="arabicPeriod"/>
            </a:pPr>
            <a:endParaRPr lang="es-MX" sz="26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La </a:t>
            </a:r>
            <a:r>
              <a:rPr lang="es-MX" dirty="0"/>
              <a:t>capacitación empezará a finales del primer mes o inicio del segundo, una vez que se tenga definido el objetivo primordial de la </a:t>
            </a:r>
            <a:r>
              <a:rPr lang="es-MX" dirty="0" smtClean="0"/>
              <a:t>empresa.</a:t>
            </a:r>
          </a:p>
          <a:p>
            <a:pPr marL="514350" lvl="0" indent="-514350">
              <a:buFont typeface="+mj-lt"/>
              <a:buAutoNum type="arabicPeriod"/>
            </a:pPr>
            <a:endParaRPr lang="es-MX" sz="2600" dirty="0"/>
          </a:p>
          <a:p>
            <a:pPr marL="514350" lvl="0" indent="-514350">
              <a:buFont typeface="+mj-lt"/>
              <a:buAutoNum type="arabicPeriod"/>
            </a:pPr>
            <a:r>
              <a:rPr lang="es-MX" dirty="0" smtClean="0"/>
              <a:t>Las </a:t>
            </a:r>
            <a:r>
              <a:rPr lang="es-MX" dirty="0"/>
              <a:t>sesiones de coaching ejecutivo será una vez por mes con el dueño de la PyMe desde el primero con una duración de 1 hora.</a:t>
            </a:r>
            <a:r>
              <a:rPr lang="es-MX" b="1" dirty="0"/>
              <a:t> 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930748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476672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1600" dirty="0" smtClean="0"/>
          </a:p>
          <a:p>
            <a:r>
              <a:rPr lang="es-MX" dirty="0" smtClean="0"/>
              <a:t>La siguiente tabla representa el gasto mensual que se haría al recibir cada uno de los productos presentados en este documento de manera independiente:  </a:t>
            </a:r>
            <a:endParaRPr lang="es-MX" sz="1600" dirty="0" smtClean="0"/>
          </a:p>
          <a:p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772816"/>
            <a:ext cx="6134621" cy="38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0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0" y="2564904"/>
            <a:ext cx="828092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sz="2400" dirty="0" smtClean="0"/>
              <a:t>Costo real de Consultoría Integral: </a:t>
            </a:r>
            <a:r>
              <a:rPr lang="es-MX" sz="2400" b="1" dirty="0" smtClean="0"/>
              <a:t>$ 42,000.00</a:t>
            </a:r>
          </a:p>
          <a:p>
            <a:pPr marL="0" indent="0">
              <a:buNone/>
            </a:pPr>
            <a:endParaRPr lang="es-MX" sz="1400" dirty="0" smtClean="0"/>
          </a:p>
          <a:p>
            <a:pPr marL="0" indent="0">
              <a:buNone/>
            </a:pPr>
            <a:r>
              <a:rPr lang="es-MX" sz="2400" dirty="0" smtClean="0"/>
              <a:t>Subsidio mensual por parte de SEDESOL: </a:t>
            </a:r>
            <a:r>
              <a:rPr lang="es-MX" sz="2400" b="1" dirty="0" smtClean="0"/>
              <a:t>$ 36,000.00</a:t>
            </a:r>
          </a:p>
          <a:p>
            <a:pPr marL="0" indent="0">
              <a:buNone/>
            </a:pPr>
            <a:endParaRPr lang="es-MX" sz="2800" dirty="0" smtClean="0"/>
          </a:p>
          <a:p>
            <a:pPr marL="0" indent="0" algn="ctr">
              <a:buNone/>
            </a:pPr>
            <a:r>
              <a:rPr lang="es-MX" sz="2800" dirty="0" smtClean="0"/>
              <a:t>Inversión de Consultoría Integral:</a:t>
            </a:r>
            <a:endParaRPr lang="es-MX" sz="2800" dirty="0"/>
          </a:p>
          <a:p>
            <a:pPr marL="0" indent="0" algn="ctr">
              <a:buNone/>
            </a:pPr>
            <a:r>
              <a:rPr lang="es-MX" sz="2800" b="1" dirty="0" smtClean="0"/>
              <a:t>$6,000.00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0648"/>
            <a:ext cx="3516610" cy="156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62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44713" y="4725144"/>
            <a:ext cx="7140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no te distingues…te extingues.</a:t>
            </a:r>
            <a:endParaRPr lang="es-MX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64" y="1268760"/>
            <a:ext cx="5732129" cy="322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2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8362" y="620688"/>
            <a:ext cx="8280920" cy="367017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200" dirty="0" smtClean="0"/>
              <a:t>En </a:t>
            </a:r>
            <a:r>
              <a:rPr lang="es-MX" sz="2200" b="1" dirty="0" smtClean="0"/>
              <a:t>Chuecas y Asociados</a:t>
            </a:r>
            <a:r>
              <a:rPr lang="es-MX" sz="2200" dirty="0" smtClean="0"/>
              <a:t> queremos que nuestros clientes:</a:t>
            </a:r>
          </a:p>
          <a:p>
            <a:endParaRPr lang="es-MX" sz="1400" dirty="0" smtClean="0"/>
          </a:p>
          <a:p>
            <a:r>
              <a:rPr lang="es-MX" sz="2200" dirty="0" smtClean="0"/>
              <a:t>Amplíen su </a:t>
            </a:r>
            <a:r>
              <a:rPr lang="es-MX" sz="2200" dirty="0"/>
              <a:t>visión empresarial.</a:t>
            </a:r>
          </a:p>
          <a:p>
            <a:endParaRPr lang="es-MX" sz="1000" dirty="0" smtClean="0"/>
          </a:p>
          <a:p>
            <a:r>
              <a:rPr lang="es-MX" sz="2200" dirty="0" smtClean="0"/>
              <a:t>Transformen </a:t>
            </a:r>
            <a:r>
              <a:rPr lang="es-MX" sz="2200" dirty="0"/>
              <a:t>las estructuras internas y de organización.</a:t>
            </a:r>
          </a:p>
          <a:p>
            <a:endParaRPr lang="es-MX" sz="1000" dirty="0" smtClean="0"/>
          </a:p>
          <a:p>
            <a:r>
              <a:rPr lang="es-MX" sz="2200" dirty="0" smtClean="0"/>
              <a:t>Reviertan </a:t>
            </a:r>
            <a:r>
              <a:rPr lang="es-MX" sz="2200" dirty="0"/>
              <a:t>las tendencias negativas en momentos críticos.</a:t>
            </a:r>
          </a:p>
          <a:p>
            <a:endParaRPr lang="es-MX" sz="1000" dirty="0" smtClean="0"/>
          </a:p>
          <a:p>
            <a:r>
              <a:rPr lang="es-MX" sz="2200" dirty="0" smtClean="0"/>
              <a:t>Desarrollen </a:t>
            </a:r>
            <a:r>
              <a:rPr lang="es-MX" sz="2200" dirty="0"/>
              <a:t>los </a:t>
            </a:r>
            <a:r>
              <a:rPr lang="es-MX" sz="2200" dirty="0" smtClean="0"/>
              <a:t>músculos </a:t>
            </a:r>
            <a:r>
              <a:rPr lang="es-MX" sz="2200" dirty="0"/>
              <a:t>para generar organizaciones </a:t>
            </a:r>
            <a:endParaRPr lang="es-MX" sz="2200" dirty="0" smtClean="0"/>
          </a:p>
          <a:p>
            <a:pPr marL="0" indent="0">
              <a:buNone/>
            </a:pPr>
            <a:r>
              <a:rPr lang="es-MX" sz="2200" dirty="0" smtClean="0"/>
              <a:t>de </a:t>
            </a:r>
            <a:r>
              <a:rPr lang="es-MX" sz="2200" dirty="0"/>
              <a:t>alto </a:t>
            </a:r>
            <a:r>
              <a:rPr lang="es-MX" sz="2200" dirty="0" smtClean="0"/>
              <a:t>rendimiento.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971" y="4437112"/>
            <a:ext cx="42964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39619" y="4429561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i="1" dirty="0"/>
              <a:t>Trabajamos sobre sus objetivos para llegar a ellos.</a:t>
            </a:r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4082349310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769" y="127544"/>
            <a:ext cx="6673304" cy="898692"/>
          </a:xfrm>
        </p:spPr>
        <p:txBody>
          <a:bodyPr>
            <a:normAutofit/>
          </a:bodyPr>
          <a:lstStyle/>
          <a:p>
            <a:r>
              <a:rPr lang="es-MX" sz="3600" b="1" dirty="0" smtClean="0"/>
              <a:t>Reconocimientos de la Empresa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8838" y="1163417"/>
            <a:ext cx="6520714" cy="4039344"/>
          </a:xfrm>
          <a:noFill/>
        </p:spPr>
        <p:txBody>
          <a:bodyPr>
            <a:noAutofit/>
          </a:bodyPr>
          <a:lstStyle/>
          <a:p>
            <a:pPr marL="388620" indent="-342900">
              <a:buFont typeface="Wingdings" pitchFamily="2" charset="2"/>
              <a:buChar char="Ø"/>
            </a:pPr>
            <a:r>
              <a:rPr lang="es-MX" sz="2200" dirty="0" smtClean="0">
                <a:latin typeface="Arial Narrow" pitchFamily="34" charset="0"/>
              </a:rPr>
              <a:t>Representante de </a:t>
            </a:r>
            <a:r>
              <a:rPr lang="es-MX" sz="2200" dirty="0" err="1" smtClean="0">
                <a:latin typeface="Arial Narrow" pitchFamily="34" charset="0"/>
              </a:rPr>
              <a:t>Service</a:t>
            </a:r>
            <a:r>
              <a:rPr lang="es-MX" sz="2200" dirty="0" smtClean="0">
                <a:latin typeface="Arial Narrow" pitchFamily="34" charset="0"/>
              </a:rPr>
              <a:t> </a:t>
            </a:r>
            <a:r>
              <a:rPr lang="es-MX" sz="2200" dirty="0" err="1" smtClean="0">
                <a:latin typeface="Arial Narrow" pitchFamily="34" charset="0"/>
              </a:rPr>
              <a:t>Quality</a:t>
            </a:r>
            <a:r>
              <a:rPr lang="es-MX" sz="2200" dirty="0" smtClean="0">
                <a:latin typeface="Arial Narrow" pitchFamily="34" charset="0"/>
              </a:rPr>
              <a:t>, empresa #1 </a:t>
            </a:r>
            <a:r>
              <a:rPr lang="es-MX" sz="2200" dirty="0">
                <a:latin typeface="Arial Narrow" pitchFamily="34" charset="0"/>
              </a:rPr>
              <a:t>e</a:t>
            </a:r>
            <a:r>
              <a:rPr lang="es-MX" sz="2200" dirty="0" smtClean="0">
                <a:latin typeface="Arial Narrow" pitchFamily="34" charset="0"/>
              </a:rPr>
              <a:t>n el servicio al cliente a nivel mundial.</a:t>
            </a:r>
          </a:p>
          <a:p>
            <a:pPr marL="388620" indent="-342900">
              <a:buFont typeface="Wingdings" pitchFamily="2" charset="2"/>
              <a:buChar char="Ø"/>
            </a:pPr>
            <a:endParaRPr lang="es-MX" sz="1050" dirty="0">
              <a:latin typeface="Arial Narrow" pitchFamily="34" charset="0"/>
            </a:endParaRPr>
          </a:p>
          <a:p>
            <a:pPr marL="388620" indent="-342900">
              <a:buFont typeface="Wingdings" pitchFamily="2" charset="2"/>
              <a:buChar char="Ø"/>
            </a:pPr>
            <a:r>
              <a:rPr lang="es-MX" sz="2200" dirty="0" smtClean="0">
                <a:latin typeface="Arial Narrow" pitchFamily="34" charset="0"/>
              </a:rPr>
              <a:t>Reconocidos </a:t>
            </a:r>
            <a:r>
              <a:rPr lang="es-MX" sz="2200" dirty="0">
                <a:latin typeface="Arial Narrow" pitchFamily="34" charset="0"/>
              </a:rPr>
              <a:t>por el</a:t>
            </a:r>
            <a:r>
              <a:rPr lang="es-ES" sz="2200" dirty="0">
                <a:latin typeface="Arial Narrow" pitchFamily="34" charset="0"/>
              </a:rPr>
              <a:t> Gobierno del Distrito Federal como una </a:t>
            </a:r>
            <a:r>
              <a:rPr lang="es-ES" sz="2200" b="1" dirty="0" smtClean="0">
                <a:latin typeface="Arial Narrow" pitchFamily="34" charset="0"/>
              </a:rPr>
              <a:t>“Empresa </a:t>
            </a:r>
            <a:r>
              <a:rPr lang="es-ES" sz="2200" b="1" dirty="0">
                <a:latin typeface="Arial Narrow" pitchFamily="34" charset="0"/>
              </a:rPr>
              <a:t>saludablemente responsable”</a:t>
            </a:r>
            <a:r>
              <a:rPr lang="es-ES" sz="2200" dirty="0">
                <a:latin typeface="Arial Narrow" pitchFamily="34" charset="0"/>
              </a:rPr>
              <a:t> (Julio 2012). </a:t>
            </a:r>
            <a:endParaRPr lang="es-ES" sz="2200" dirty="0" smtClean="0">
              <a:latin typeface="Arial Narrow" pitchFamily="34" charset="0"/>
            </a:endParaRPr>
          </a:p>
          <a:p>
            <a:pPr marL="388620" indent="-342900">
              <a:buFont typeface="Wingdings" pitchFamily="2" charset="2"/>
              <a:buChar char="Ø"/>
            </a:pPr>
            <a:endParaRPr lang="es-ES" sz="1050" dirty="0" smtClean="0">
              <a:latin typeface="Arial Narrow" pitchFamily="34" charset="0"/>
            </a:endParaRPr>
          </a:p>
          <a:p>
            <a:pPr marL="388620">
              <a:buFont typeface="Wingdings" pitchFamily="2" charset="2"/>
              <a:buChar char="Ø"/>
            </a:pPr>
            <a:r>
              <a:rPr lang="es-MX" sz="2200" dirty="0">
                <a:latin typeface="Arial Narrow" pitchFamily="34" charset="0"/>
              </a:rPr>
              <a:t>Miembro del programa Workplace Wellnes </a:t>
            </a:r>
            <a:r>
              <a:rPr lang="es-MX" sz="2200" dirty="0" smtClean="0">
                <a:latin typeface="Arial Narrow" pitchFamily="34" charset="0"/>
              </a:rPr>
              <a:t>Council-México</a:t>
            </a:r>
          </a:p>
          <a:p>
            <a:pPr marL="388620">
              <a:buFont typeface="Wingdings" pitchFamily="2" charset="2"/>
              <a:buChar char="Ø"/>
            </a:pPr>
            <a:endParaRPr lang="es-MX" sz="1050" dirty="0">
              <a:latin typeface="Arial Narrow" pitchFamily="34" charset="0"/>
            </a:endParaRPr>
          </a:p>
          <a:p>
            <a:pPr marL="388620">
              <a:buFont typeface="Wingdings" pitchFamily="2" charset="2"/>
              <a:buChar char="Ø"/>
            </a:pPr>
            <a:r>
              <a:rPr lang="es-MX" sz="2200" dirty="0">
                <a:latin typeface="Arial Narrow" pitchFamily="34" charset="0"/>
              </a:rPr>
              <a:t>Miembro del programa </a:t>
            </a:r>
            <a:r>
              <a:rPr lang="es-MX" sz="2200" dirty="0" smtClean="0">
                <a:latin typeface="Arial Narrow" pitchFamily="34" charset="0"/>
              </a:rPr>
              <a:t>IHPM</a:t>
            </a:r>
          </a:p>
          <a:p>
            <a:pPr marL="388620">
              <a:buFont typeface="Wingdings" pitchFamily="2" charset="2"/>
              <a:buChar char="Ø"/>
            </a:pPr>
            <a:endParaRPr lang="es-MX" sz="1050" dirty="0">
              <a:latin typeface="Arial Narrow" pitchFamily="34" charset="0"/>
            </a:endParaRPr>
          </a:p>
          <a:p>
            <a:pPr marL="388620">
              <a:buFont typeface="Wingdings" pitchFamily="2" charset="2"/>
              <a:buChar char="Ø"/>
            </a:pPr>
            <a:r>
              <a:rPr lang="es-MX" sz="2200" dirty="0">
                <a:latin typeface="Arial Narrow" pitchFamily="34" charset="0"/>
              </a:rPr>
              <a:t>Coach and Consult Top Partner de México y Centro </a:t>
            </a:r>
            <a:r>
              <a:rPr lang="es-MX" sz="2200" dirty="0" smtClean="0">
                <a:latin typeface="Arial Narrow" pitchFamily="34" charset="0"/>
              </a:rPr>
              <a:t>América</a:t>
            </a:r>
          </a:p>
          <a:p>
            <a:pPr marL="388620">
              <a:buFont typeface="Wingdings" pitchFamily="2" charset="2"/>
              <a:buChar char="Ø"/>
            </a:pPr>
            <a:endParaRPr lang="es-MX" sz="1050" dirty="0">
              <a:latin typeface="Arial Narrow" pitchFamily="34" charset="0"/>
            </a:endParaRPr>
          </a:p>
        </p:txBody>
      </p:sp>
      <p:pic>
        <p:nvPicPr>
          <p:cNvPr id="1026" name="Picture 2" descr="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39" y="2326930"/>
            <a:ext cx="13430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88" y="3304399"/>
            <a:ext cx="1872208" cy="94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638" y="4549691"/>
            <a:ext cx="13430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552" y="1098225"/>
            <a:ext cx="1545903" cy="80709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35696" y="5424761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latin typeface="Arial Narrow" pitchFamily="34" charset="0"/>
              </a:rPr>
              <a:t>Considerada a nivel nacional como una de las empresas más importantes en Consultoría.</a:t>
            </a:r>
          </a:p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83419725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70240" cy="16002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4400" b="1" dirty="0" smtClean="0"/>
              <a:t>CREADORES DEL PLAN CLOE 30</a:t>
            </a:r>
            <a:endParaRPr lang="es-MX" sz="4400" b="1" dirty="0"/>
          </a:p>
        </p:txBody>
      </p:sp>
      <p:sp>
        <p:nvSpPr>
          <p:cNvPr id="4" name="3 Rectángulo"/>
          <p:cNvSpPr/>
          <p:nvPr/>
        </p:nvSpPr>
        <p:spPr>
          <a:xfrm>
            <a:off x="755576" y="2060848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/>
              <a:t>Lo que nos diferencia del resto de las consultorías de negocios es la metodología con la cual trabajamos, pues es un desarrollo de integral del conocimiento, basado en la siguiente sistemática:</a:t>
            </a:r>
          </a:p>
          <a:p>
            <a:endParaRPr lang="es-MX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Análisis situacional.</a:t>
            </a:r>
            <a:endParaRPr lang="es-MX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Detección de áreas de oportunidad y necesidades específicas de la organización.</a:t>
            </a:r>
            <a:endParaRPr lang="es-MX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Adecuación de un programa de capacitación.</a:t>
            </a:r>
            <a:endParaRPr lang="es-MX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Aplicación del mismo.</a:t>
            </a:r>
            <a:endParaRPr lang="es-MX" sz="20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es-ES" sz="2000" dirty="0" smtClean="0"/>
              <a:t>Seguimiento entre los módulos mediante Coaching.</a:t>
            </a:r>
            <a:endParaRPr lang="es-MX" sz="2000" dirty="0" smtClean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38300528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618638"/>
            <a:ext cx="4536504" cy="5505475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Coaching</a:t>
            </a:r>
            <a:endParaRPr lang="es-MX" sz="16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1600" dirty="0">
                <a:latin typeface="Arial" pitchFamily="34" charset="0"/>
                <a:cs typeface="Arial" pitchFamily="34" charset="0"/>
              </a:rPr>
              <a:t>Coaching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1600" dirty="0">
                <a:latin typeface="Arial" pitchFamily="34" charset="0"/>
                <a:cs typeface="Arial" pitchFamily="34" charset="0"/>
              </a:rPr>
              <a:t>Centro de Certificación en 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Coaching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Consultoría de Recursos </a:t>
            </a:r>
            <a:endParaRPr lang="es-ES" sz="18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Humanos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 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dirty="0">
                <a:latin typeface="Arial" pitchFamily="34" charset="0"/>
                <a:cs typeface="Arial" pitchFamily="34" charset="0"/>
              </a:rPr>
              <a:t>Mercadotecnia</a:t>
            </a:r>
            <a:endParaRPr lang="es-MX" sz="1800" b="1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1600" dirty="0">
                <a:latin typeface="Arial" pitchFamily="34" charset="0"/>
                <a:cs typeface="Arial" pitchFamily="34" charset="0"/>
              </a:rPr>
              <a:t>Laboratorio de Análisis del </a:t>
            </a:r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457200" lvl="1" indent="0"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Consumidor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1600" dirty="0">
                <a:latin typeface="Arial" pitchFamily="34" charset="0"/>
                <a:cs typeface="Arial" pitchFamily="34" charset="0"/>
              </a:rPr>
              <a:t>Relaciones Públicas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1600" dirty="0">
                <a:latin typeface="Arial" pitchFamily="34" charset="0"/>
                <a:cs typeface="Arial" pitchFamily="34" charset="0"/>
              </a:rPr>
              <a:t>Asesoría de Franquicias 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s-ES" sz="1600" dirty="0">
                <a:latin typeface="Arial" pitchFamily="34" charset="0"/>
                <a:cs typeface="Arial" pitchFamily="34" charset="0"/>
              </a:rPr>
              <a:t>Comunicación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Estratégica</a:t>
            </a:r>
          </a:p>
          <a:p>
            <a:pPr lvl="1"/>
            <a:r>
              <a:rPr lang="es-ES" sz="1600" dirty="0" smtClean="0">
                <a:latin typeface="Arial" pitchFamily="34" charset="0"/>
                <a:cs typeface="Arial" pitchFamily="34" charset="0"/>
              </a:rPr>
              <a:t>Diseño</a:t>
            </a:r>
            <a:endParaRPr lang="es-MX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427984" y="642286"/>
            <a:ext cx="4139952" cy="3600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Capacitación</a:t>
            </a:r>
          </a:p>
          <a:p>
            <a:pPr marL="0" indent="0">
              <a:buNone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Contamos con un catálogo que incluye más de 100 cursos adecuados a las necesidades de su empresa.</a:t>
            </a:r>
          </a:p>
          <a:p>
            <a:pPr>
              <a:buFont typeface="Wingdings" pitchFamily="2" charset="2"/>
              <a:buChar char="Ø"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dirty="0" smtClean="0">
                <a:latin typeface="Arial" pitchFamily="34" charset="0"/>
                <a:cs typeface="Arial" pitchFamily="34" charset="0"/>
              </a:rPr>
              <a:t>Ventas </a:t>
            </a:r>
            <a:endParaRPr lang="es-MX" sz="1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sz="16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1800" b="1" u="sng" dirty="0" smtClean="0">
                <a:latin typeface="Arial" pitchFamily="34" charset="0"/>
                <a:cs typeface="Arial" pitchFamily="34" charset="0"/>
              </a:rPr>
              <a:t>Consultoría Integral para PYMES </a:t>
            </a:r>
            <a:endParaRPr lang="es-MX" sz="1800" b="1" u="sng" dirty="0" smtClean="0">
              <a:latin typeface="Arial" pitchFamily="34" charset="0"/>
              <a:cs typeface="Arial" pitchFamily="34" charset="0"/>
            </a:endParaRPr>
          </a:p>
          <a:p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 rot="295905">
            <a:off x="4355286" y="4424826"/>
            <a:ext cx="4285346" cy="1114799"/>
          </a:xfrm>
        </p:spPr>
        <p:txBody>
          <a:bodyPr>
            <a:noAutofit/>
          </a:bodyPr>
          <a:lstStyle/>
          <a:p>
            <a:r>
              <a:rPr lang="es-MX" sz="4800" b="1" dirty="0" smtClean="0"/>
              <a:t>NUESTROS SERVICIOS</a:t>
            </a:r>
            <a:endParaRPr lang="es-MX" sz="4800" b="1" dirty="0"/>
          </a:p>
        </p:txBody>
      </p:sp>
    </p:spTree>
    <p:extLst>
      <p:ext uri="{BB962C8B-B14F-4D97-AF65-F5344CB8AC3E}">
        <p14:creationId xmlns:p14="http://schemas.microsoft.com/office/powerpoint/2010/main" val="214995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0562" y="103886"/>
            <a:ext cx="8391151" cy="1058565"/>
          </a:xfrm>
        </p:spPr>
        <p:txBody>
          <a:bodyPr>
            <a:normAutofit/>
          </a:bodyPr>
          <a:lstStyle/>
          <a:p>
            <a:pPr algn="l"/>
            <a:r>
              <a:rPr lang="es-MX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ALGUNOS DE NUESTROS CLIENTES</a:t>
            </a:r>
            <a:endParaRPr lang="es-MX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shakle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28" y="4647443"/>
            <a:ext cx="1283640" cy="51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ine-hoy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29" y="2283534"/>
            <a:ext cx="13398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BasfChemic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731" y="1447562"/>
            <a:ext cx="133826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BorgWarn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402" y="1162451"/>
            <a:ext cx="1639888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delalcaz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86" y="2391681"/>
            <a:ext cx="16383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highclas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00" y="2063863"/>
            <a:ext cx="16383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6" descr="data:image/jpeg;base64,/9j/4AAQSkZJRgABAQAAAQABAAD/2wCEAAkGBhQSDxQUEhQVFBQUGRkZGBcXGR8fFxseHBkaGiMZHhwcHyggIhkpGRYZIy8sKCorLDgsHB4zQTQuNTIrMCkBCQoKDgwOGg8PGjAkHyQpNTQ1LiwpLDIsMCwqNCwsNCwvNSopLCwxLTU0LCwtKi0pLCktKSwpLCw1NDUsLDQtKf/AABEIAFsAYAMBIgACEQEDEQH/xAAbAAEAAgMBAQAAAAAAAAAAAAAABQYDBAcBAv/EADsQAAIBAgQEAwUFBQkAAAAAAAECAwARBAUSIQYTMUEiUWEHFDJxgSMzkaHRFVJyssEWJEJiY3OjseH/xAAaAQACAwEBAAAAAAAAAAAAAAAAAgMEBQEG/8QAIhEAAgIBBAIDAQAAAAAAAAAAAAECEQMEEiExQWETUbHw/9oADAMBAAIRAxEAPwDuFKUoAUpSgBSlKAK1xDxesJMcXikGxJ+Ff1NQ+T4x/vDIyTOTZpPuZB+4fIj6VCZ1JfEzH/O3/dv6VOZaNMSpfSXFzFOPspL73RuxtavOrUTzZ3b4XRvSwQxYVS5fZbMuzcSHQ6mOUdUPf1U91qQqu5GtpdPiXQCeVILsna6P3TtVircwSco2zGyxUZUhSlKmIhSlKAFaOdZn7vC0mktawsPXz9K3q0c8wnNw0qdypt8xuPzFR5d2x7e6Hx7d63dWRGW8TuyKzqpv5bd+gPQ1P4fEh01bgevUVz7h2W6Mu+xvsD0PyXz9RVgjzER4WcXF1UkWt326XJ6ms7TaqThc34/C/qdOlOorz+lGkYvIT3difxP/ALVsI5ahG1Rg7cuca4D/AAuPhqsZagMq6igA3+0vo+RtvarVDGQvgV0X/RYSxfVDvb5VmaNXcvs0dbKtsfomeHoSA2zqu1lLB4/mjddPoamK0Mkw4WEWCjV4jpUqD66T0NhW/Xo8KqCMDI7kxSlKlIxSlKAFKUoA5pjofdsa4I8JNxsPhbcW1Ajb+lfWd5gCgRTe+5sbi3zDEdfQVaOLsgM6B4xeRO37w8vn5fWqJHgGLhWBTexLKdvnYXrzGqx5MMpY4rh9Ho9NPHmjHJJ8rsluHcK4VpAJhfwhkVWUjuCDud7dKlYcMHkUEJqJtcxSRP8ARl2vWrDFGoAHu5sOoWdWPqSB1qy5JgCo1na42Ad2FvOz9DV3TYeFEpanLcnMlUWwA8q9pStoyRSlKAFK57k3tMkfNjgMRCkZDOgcMTcgErsR0ZRf61YONuKGwUMZijEs00qxRxkkXLeop3Bp0IppqyxUqpYc5n+1vGI/cdHa3XSOn+PVrv6Wqv8As44pxWIzPFwzyl44hJpUgC1pgo6C/Tau7HTYb+aOm0pSoxxSuct7RcXJmkuAgggLIzgNI7AEKL72HW1bHDvtJkkzE4DGQLDMCQGR9SkgarbjoV3BvUnxSE+RF+pVU4eOZftDE+9aPdN+TbT+8NNreL4b31d6tdI1QydilKVw6cZ9s2Vthsbh8dFsWIBPlJH4lP1X+U1Ysrx65pm8My7wYOFXHlzphe3zVR+K1ZOOuGvfsBJAtg5s0ZPQMpuL+lrj61reznhJsvwXLk0mV3Z3K7jyAvbsoFWN62e0Q7Hv9FOw2Mk/ta0fMk5dydGttH3IPw3t1rB7KWAzjMSTYDmm/kOed6sMPA+IHEBx/wBnySTtqOu3L09LefrUZk/svxKSZgZHjVcXHKqlSSQWkDi4t0t1pt0aq/CE2yu/bIPjv3ZYBPg8Ti5p45FV8QHcxknsW2QNexATaut8LY5psDhpXN3eJGY+ZKi5/GuZr7PMzbLDgWGGVI35inUS7m5Om9rAXJNyPIV0TgzBTw4GKLEqivEoQaGLAgCwJJA39BelyVtpPyNC91tHIsZmcuH4jxk0EYlePmtoJIuBGuo7bkgb29KnPZdgEx+NlzKaUHEK5+xVbKupbBrkkldNwPUHepnKuA8THn0mOcx8l2k2DHVZl0ja1u3nWtgPZ5isFmzYnBmL3Zm3jZiCUaxZOltjuvyFO5xapPmv5CqLTv2R/AWZOM8zASSSNHEuIYKXYgWmHQE26XrFwEGznF4mbGvIyRhdEKuyoustbZSOgX6k3qw8I8C4jD5risTLyzFPzQAGu3jkDC4t5CtDK+BMdlmMkkwHJngl2McrFSBe4BNuoubHy7UOUXdd0gUZcX9k7jspw+DwXKxWMljh5rMDzWEjKb2i1C7kC4+HfYetUrhnGHDcQrBh2xC4aUfdzlr2KFr2ffqLgne1T3GHB2YYw4XEWgGIgYkxBjywNasviPU+GzdO1YJeDcyObRZgVwzPtqQOwVLKUtcgk7G9x3pY1Tt9nZXfCOo0pSqxYIuLF/3+SM6toY3Hi8Fi8g+G2zXXc36WrSn4odTJ9iCsU6QGz7kvoswFul5Be5HfrXkLH9rP/sqv0BLD82b8agMbIbYjc74uN/qtrH/jTbpt86kUSNsuGWZoZGmV1CNA+hrG6m6K4INgejjt1BqOwOch5YJWD6MWpEPi8K2XmAFLWDMqk3uTtbavOHHJxWNv3kBPzChP5VA+lYOH8OvvBit4MMX5K9kudO3n4WIF72BsK5SO2SUmfMJZouWNcZj0DV94JLgMNtgCrA/wmsmY51y5OUiF5OW0mne1gQoGwO5Y2HbY17Pg0ONikK+NYpQD6aov1P4moXjmUwvh54iUl1GLUO6NuVI6EXUHcbdqErdA3RK5pmJEWHcrInMlhBXVpZdZHhbY3AJsR+dZc1zsQyRIQBzdWlnOlNQK2TVYgO2o2BtfSajuL3Ihg3O0sbfVdwfxrziti0kMLbxzAq69mGtP17UJdBZZaUpSD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3" name="AutoShape 8" descr="data:image/jpeg;base64,/9j/4AAQSkZJRgABAQAAAQABAAD/2wCEAAkGBhQSDxQUEhQVFBQUGRkZGBcXGR8fFxseHBkaGiMZHhwcHyggIhkpGRYZIy8sKCorLDgsHB4zQTQuNTIrMCkBCQoKDgwOGg8PGjAkHyQpNTQ1LiwpLDIsMCwqNCwsNCwvNSopLCwxLTU0LCwtKi0pLCktKSwpLCw1NDUsLDQtKf/AABEIAFsAYAMBIgACEQEDEQH/xAAbAAEAAgMBAQAAAAAAAAAAAAAABQYDBAcBAv/EADsQAAIBAgQEAwUFBQkAAAAAAAECAwARBAUSIQYTMUEiUWEHFDJxgSMzkaHRFVJyssEWJEJiY3OjseH/xAAaAQACAwEBAAAAAAAAAAAAAAAAAgMEBQEG/8QAIhEAAgIBBAIDAQAAAAAAAAAAAAECEQMEEiExQWETUbHw/9oADAMBAAIRAxEAPwDuFKUoAUpSgBSlKAK1xDxesJMcXikGxJ+Ff1NQ+T4x/vDIyTOTZpPuZB+4fIj6VCZ1JfEzH/O3/dv6VOZaNMSpfSXFzFOPspL73RuxtavOrUTzZ3b4XRvSwQxYVS5fZbMuzcSHQ6mOUdUPf1U91qQqu5GtpdPiXQCeVILsna6P3TtVircwSco2zGyxUZUhSlKmIhSlKAFaOdZn7vC0mktawsPXz9K3q0c8wnNw0qdypt8xuPzFR5d2x7e6Hx7d63dWRGW8TuyKzqpv5bd+gPQ1P4fEh01bgevUVz7h2W6Mu+xvsD0PyXz9RVgjzER4WcXF1UkWt326XJ6ms7TaqThc34/C/qdOlOorz+lGkYvIT3difxP/ALVsI5ahG1Rg7cuca4D/AAuPhqsZagMq6igA3+0vo+RtvarVDGQvgV0X/RYSxfVDvb5VmaNXcvs0dbKtsfomeHoSA2zqu1lLB4/mjddPoamK0Mkw4WEWCjV4jpUqD66T0NhW/Xo8KqCMDI7kxSlKlIxSlKAFKUoA5pjofdsa4I8JNxsPhbcW1Ajb+lfWd5gCgRTe+5sbi3zDEdfQVaOLsgM6B4xeRO37w8vn5fWqJHgGLhWBTexLKdvnYXrzGqx5MMpY4rh9Ho9NPHmjHJJ8rsluHcK4VpAJhfwhkVWUjuCDud7dKlYcMHkUEJqJtcxSRP8ARl2vWrDFGoAHu5sOoWdWPqSB1qy5JgCo1na42Ad2FvOz9DV3TYeFEpanLcnMlUWwA8q9pStoyRSlKAFK57k3tMkfNjgMRCkZDOgcMTcgErsR0ZRf61YONuKGwUMZijEs00qxRxkkXLeop3Bp0IppqyxUqpYc5n+1vGI/cdHa3XSOn+PVrv6Wqv8As44pxWIzPFwzyl44hJpUgC1pgo6C/Tau7HTYb+aOm0pSoxxSuct7RcXJmkuAgggLIzgNI7AEKL72HW1bHDvtJkkzE4DGQLDMCQGR9SkgarbjoV3BvUnxSE+RF+pVU4eOZftDE+9aPdN+TbT+8NNreL4b31d6tdI1QydilKVw6cZ9s2Vthsbh8dFsWIBPlJH4lP1X+U1Ysrx65pm8My7wYOFXHlzphe3zVR+K1ZOOuGvfsBJAtg5s0ZPQMpuL+lrj61reznhJsvwXLk0mV3Z3K7jyAvbsoFWN62e0Q7Hv9FOw2Mk/ta0fMk5dydGttH3IPw3t1rB7KWAzjMSTYDmm/kOed6sMPA+IHEBx/wBnySTtqOu3L09LefrUZk/svxKSZgZHjVcXHKqlSSQWkDi4t0t1pt0aq/CE2yu/bIPjv3ZYBPg8Ti5p45FV8QHcxknsW2QNexATaut8LY5psDhpXN3eJGY+ZKi5/GuZr7PMzbLDgWGGVI35inUS7m5Om9rAXJNyPIV0TgzBTw4GKLEqivEoQaGLAgCwJJA39BelyVtpPyNC91tHIsZmcuH4jxk0EYlePmtoJIuBGuo7bkgb29KnPZdgEx+NlzKaUHEK5+xVbKupbBrkkldNwPUHepnKuA8THn0mOcx8l2k2DHVZl0ja1u3nWtgPZ5isFmzYnBmL3Zm3jZiCUaxZOltjuvyFO5xapPmv5CqLTv2R/AWZOM8zASSSNHEuIYKXYgWmHQE26XrFwEGznF4mbGvIyRhdEKuyoustbZSOgX6k3qw8I8C4jD5risTLyzFPzQAGu3jkDC4t5CtDK+BMdlmMkkwHJngl2McrFSBe4BNuoubHy7UOUXdd0gUZcX9k7jspw+DwXKxWMljh5rMDzWEjKb2i1C7kC4+HfYetUrhnGHDcQrBh2xC4aUfdzlr2KFr2ffqLgne1T3GHB2YYw4XEWgGIgYkxBjywNasviPU+GzdO1YJeDcyObRZgVwzPtqQOwVLKUtcgk7G9x3pY1Tt9nZXfCOo0pSqxYIuLF/3+SM6toY3Hi8Fi8g+G2zXXc36WrSn4odTJ9iCsU6QGz7kvoswFul5Be5HfrXkLH9rP/sqv0BLD82b8agMbIbYjc74uN/qtrH/jTbpt86kUSNsuGWZoZGmV1CNA+hrG6m6K4INgejjt1BqOwOch5YJWD6MWpEPi8K2XmAFLWDMqk3uTtbavOHHJxWNv3kBPzChP5VA+lYOH8OvvBit4MMX5K9kudO3n4WIF72BsK5SO2SUmfMJZouWNcZj0DV94JLgMNtgCrA/wmsmY51y5OUiF5OW0mne1gQoGwO5Y2HbY17Pg0ONikK+NYpQD6aov1P4moXjmUwvh54iUl1GLUO6NuVI6EXUHcbdqErdA3RK5pmJEWHcrInMlhBXVpZdZHhbY3AJsR+dZc1zsQyRIQBzdWlnOlNQK2TVYgO2o2BtfSajuL3Ihg3O0sbfVdwfxrziti0kMLbxzAq69mGtP17UJdBZZaUpSD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24" name="AutoShape 10" descr="data:image/jpeg;base64,/9j/4AAQSkZJRgABAQAAAQABAAD/2wCEAAkGBhQSDxQUEhQVFBQUGRkZGBcXGR8fFxseHBkaGiMZHhwcHyggIhkpGRYZIy8sKCorLDgsHB4zQTQuNTIrMCkBCQoKDgwOGg8PGjAkHyQpNTQ1LiwpLDIsMCwqNCwsNCwvNSopLCwxLTU0LCwtKi0pLCktKSwpLCw1NDUsLDQtKf/AABEIAFsAYAMBIgACEQEDEQH/xAAbAAEAAgMBAQAAAAAAAAAAAAAABQYDBAcBAv/EADsQAAIBAgQEAwUFBQkAAAAAAAECAwARBAUSIQYTMUEiUWEHFDJxgSMzkaHRFVJyssEWJEJiY3OjseH/xAAaAQACAwEBAAAAAAAAAAAAAAAAAgMEBQEG/8QAIhEAAgIBBAIDAQAAAAAAAAAAAAECEQMEEiExQWETUbHw/9oADAMBAAIRAxEAPwDuFKUoAUpSgBSlKAK1xDxesJMcXikGxJ+Ff1NQ+T4x/vDIyTOTZpPuZB+4fIj6VCZ1JfEzH/O3/dv6VOZaNMSpfSXFzFOPspL73RuxtavOrUTzZ3b4XRvSwQxYVS5fZbMuzcSHQ6mOUdUPf1U91qQqu5GtpdPiXQCeVILsna6P3TtVircwSco2zGyxUZUhSlKmIhSlKAFaOdZn7vC0mktawsPXz9K3q0c8wnNw0qdypt8xuPzFR5d2x7e6Hx7d63dWRGW8TuyKzqpv5bd+gPQ1P4fEh01bgevUVz7h2W6Mu+xvsD0PyXz9RVgjzER4WcXF1UkWt326XJ6ms7TaqThc34/C/qdOlOorz+lGkYvIT3difxP/ALVsI5ahG1Rg7cuca4D/AAuPhqsZagMq6igA3+0vo+RtvarVDGQvgV0X/RYSxfVDvb5VmaNXcvs0dbKtsfomeHoSA2zqu1lLB4/mjddPoamK0Mkw4WEWCjV4jpUqD66T0NhW/Xo8KqCMDI7kxSlKlIxSlKAFKUoA5pjofdsa4I8JNxsPhbcW1Ajb+lfWd5gCgRTe+5sbi3zDEdfQVaOLsgM6B4xeRO37w8vn5fWqJHgGLhWBTexLKdvnYXrzGqx5MMpY4rh9Ho9NPHmjHJJ8rsluHcK4VpAJhfwhkVWUjuCDud7dKlYcMHkUEJqJtcxSRP8ARl2vWrDFGoAHu5sOoWdWPqSB1qy5JgCo1na42Ad2FvOz9DV3TYeFEpanLcnMlUWwA8q9pStoyRSlKAFK57k3tMkfNjgMRCkZDOgcMTcgErsR0ZRf61YONuKGwUMZijEs00qxRxkkXLeop3Bp0IppqyxUqpYc5n+1vGI/cdHa3XSOn+PVrv6Wqv8As44pxWIzPFwzyl44hJpUgC1pgo6C/Tau7HTYb+aOm0pSoxxSuct7RcXJmkuAgggLIzgNI7AEKL72HW1bHDvtJkkzE4DGQLDMCQGR9SkgarbjoV3BvUnxSE+RF+pVU4eOZftDE+9aPdN+TbT+8NNreL4b31d6tdI1QydilKVw6cZ9s2Vthsbh8dFsWIBPlJH4lP1X+U1Ysrx65pm8My7wYOFXHlzphe3zVR+K1ZOOuGvfsBJAtg5s0ZPQMpuL+lrj61reznhJsvwXLk0mV3Z3K7jyAvbsoFWN62e0Q7Hv9FOw2Mk/ta0fMk5dydGttH3IPw3t1rB7KWAzjMSTYDmm/kOed6sMPA+IHEBx/wBnySTtqOu3L09LefrUZk/svxKSZgZHjVcXHKqlSSQWkDi4t0t1pt0aq/CE2yu/bIPjv3ZYBPg8Ti5p45FV8QHcxknsW2QNexATaut8LY5psDhpXN3eJGY+ZKi5/GuZr7PMzbLDgWGGVI35inUS7m5Om9rAXJNyPIV0TgzBTw4GKLEqivEoQaGLAgCwJJA39BelyVtpPyNC91tHIsZmcuH4jxk0EYlePmtoJIuBGuo7bkgb29KnPZdgEx+NlzKaUHEK5+xVbKupbBrkkldNwPUHepnKuA8THn0mOcx8l2k2DHVZl0ja1u3nWtgPZ5isFmzYnBmL3Zm3jZiCUaxZOltjuvyFO5xapPmv5CqLTv2R/AWZOM8zASSSNHEuIYKXYgWmHQE26XrFwEGznF4mbGvIyRhdEKuyoustbZSOgX6k3qw8I8C4jD5risTLyzFPzQAGu3jkDC4t5CtDK+BMdlmMkkwHJngl2McrFSBe4BNuoubHy7UOUXdd0gUZcX9k7jspw+DwXKxWMljh5rMDzWEjKb2i1C7kC4+HfYetUrhnGHDcQrBh2xC4aUfdzlr2KFr2ffqLgne1T3GHB2YYw4XEWgGIgYkxBjywNasviPU+GzdO1YJeDcyObRZgVwzPtqQOwVLKUtcgk7G9x3pY1Tt9nZXfCOo0pSqxYIuLF/3+SM6toY3Hi8Fi8g+G2zXXc36WrSn4odTJ9iCsU6QGz7kvoswFul5Be5HfrXkLH9rP/sqv0BLD82b8agMbIbYjc74uN/qtrH/jTbpt86kUSNsuGWZoZGmV1CNA+hrG6m6K4INgejjt1BqOwOch5YJWD6MWpEPi8K2XmAFLWDMqk3uTtbavOHHJxWNv3kBPzChP5VA+lYOH8OvvBit4MMX5K9kudO3n4WIF72BsK5SO2SUmfMJZouWNcZj0DV94JLgMNtgCrA/wmsmY51y5OUiF5OW0mne1gQoGwO5Y2HbY17Pg0ONikK+NYpQD6aov1P4moXjmUwvh54iUl1GLUO6NuVI6EXUHcbdqErdA3RK5pmJEWHcrInMlhBXVpZdZHhbY3AJsR+dZc1zsQyRIQBzdWlnOlNQK2TVYgO2o2BtfSajuL3Ihg3O0sbfVdwfxrziti0kMLbxzAq69mGtP17UJdBZZaUpSDn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32" name="Picture 7" descr="http://chuecasyasociados.com/img/mono-icons/arunate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408225"/>
            <a:ext cx="16383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https://www.kionetworks.com/media/uploads/imagenes_internas_soluciones/tiba-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55" y="3063353"/>
            <a:ext cx="17716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imagenes.universia.net/mx/Institution/29964_Universidad_de_Guadalajar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598" y="2668259"/>
            <a:ext cx="1273024" cy="17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ttp://www.acissl.com.br/portal/upload/associado/thumb-a2e401cd0868233234b73145ae71037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850" y="3022099"/>
            <a:ext cx="1143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http://blogvecindad.com/imagenes/2010/11/logoCuauhtemocMoctezum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53" y="3309622"/>
            <a:ext cx="1320060" cy="16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sweathil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35" y="1710184"/>
            <a:ext cx="16383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catalogosandrea.com.mx/wp-content/uploads/2013/08/andre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814" y="3452967"/>
            <a:ext cx="2062079" cy="81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scotelcom.com/arc_clientes/autonova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44" y="5491497"/>
            <a:ext cx="2489958" cy="57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afe-img04.olx.com.mx/ui/6/32/17/1275274671_96542517_1-Fotos-de--Nail-Factory-Queretaro-1275274671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45" y="1480614"/>
            <a:ext cx="862115" cy="15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6" y="4132610"/>
            <a:ext cx="1655728" cy="96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11" descr="https://mail-attachment.googleusercontent.com/attachment/u/0/?ui=2&amp;ik=0ec707adf2&amp;view=att&amp;th=1414c2a7caa0c170&amp;attid=0.2&amp;disp=inline&amp;safe=1&amp;zw&amp;saduie=AG9B_P8mjmy5WnoUXCOrpZ7IY4zY&amp;sadet=1379962850581&amp;sads=LFfvfpnssW8Y0V4wnVPxDwXUdkg&amp;sadssc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sp>
        <p:nvSpPr>
          <p:cNvPr id="8" name="AutoShape 13" descr="https://mail-attachment.googleusercontent.com/attachment/u/0/?ui=2&amp;ik=0ec707adf2&amp;view=att&amp;th=1414c2a7caa0c170&amp;attid=0.2&amp;disp=inline&amp;safe=1&amp;zw&amp;saduie=AG9B_P8mjmy5WnoUXCOrpZ7IY4zY&amp;sadet=1379962850581&amp;sads=LFfvfpnssW8Y0V4wnVPxDwXUdkg&amp;sadssc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93" y="4551852"/>
            <a:ext cx="2785648" cy="61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Imagen 26"/>
          <p:cNvPicPr/>
          <p:nvPr/>
        </p:nvPicPr>
        <p:blipFill>
          <a:blip r:embed="rId20"/>
          <a:stretch>
            <a:fillRect/>
          </a:stretch>
        </p:blipFill>
        <p:spPr>
          <a:xfrm>
            <a:off x="7953789" y="4893031"/>
            <a:ext cx="925845" cy="1224783"/>
          </a:xfrm>
          <a:prstGeom prst="rect">
            <a:avLst/>
          </a:prstGeom>
        </p:spPr>
      </p:pic>
      <p:pic>
        <p:nvPicPr>
          <p:cNvPr id="28" name="Imagen 27"/>
          <p:cNvPicPr/>
          <p:nvPr/>
        </p:nvPicPr>
        <p:blipFill>
          <a:blip r:embed="rId21"/>
          <a:stretch>
            <a:fillRect/>
          </a:stretch>
        </p:blipFill>
        <p:spPr>
          <a:xfrm>
            <a:off x="4465011" y="5598838"/>
            <a:ext cx="1386279" cy="598507"/>
          </a:xfrm>
          <a:prstGeom prst="rect">
            <a:avLst/>
          </a:prstGeom>
        </p:spPr>
      </p:pic>
      <p:pic>
        <p:nvPicPr>
          <p:cNvPr id="29" name="Imagen 28"/>
          <p:cNvPicPr/>
          <p:nvPr/>
        </p:nvPicPr>
        <p:blipFill>
          <a:blip r:embed="rId22"/>
          <a:stretch>
            <a:fillRect/>
          </a:stretch>
        </p:blipFill>
        <p:spPr>
          <a:xfrm>
            <a:off x="6101399" y="5396779"/>
            <a:ext cx="1506475" cy="5804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916075" y="1016837"/>
            <a:ext cx="11811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62534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9678" y="260648"/>
            <a:ext cx="5698466" cy="95758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s-MX" sz="4800" b="1" dirty="0" smtClean="0"/>
              <a:t>CONTACTO</a:t>
            </a:r>
            <a:endParaRPr lang="es-MX" sz="48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75" y="4519633"/>
            <a:ext cx="395274" cy="39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26" y="5149819"/>
            <a:ext cx="366523" cy="3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51218" y="1412776"/>
            <a:ext cx="6388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 smtClean="0">
              <a:hlinkClick r:id="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s-ES" sz="2400" b="1" u="sng" dirty="0"/>
              <a:t>Oficinas en </a:t>
            </a:r>
            <a:r>
              <a:rPr lang="es-ES" sz="2400" b="1" u="sng" dirty="0" smtClean="0"/>
              <a:t>México</a:t>
            </a:r>
            <a:endParaRPr lang="es-MX" sz="2400" b="1" u="sng" dirty="0"/>
          </a:p>
          <a:p>
            <a:pPr fontAlgn="base"/>
            <a:r>
              <a:rPr lang="es-MX" sz="2400" dirty="0"/>
              <a:t>Plaza Exhimoda </a:t>
            </a:r>
          </a:p>
          <a:p>
            <a:pPr fontAlgn="base"/>
            <a:r>
              <a:rPr lang="es-MX" sz="2400" dirty="0"/>
              <a:t>Av. Vallarta #3233 </a:t>
            </a:r>
            <a:r>
              <a:rPr lang="es-ES" sz="2400" dirty="0"/>
              <a:t>local E – 2</a:t>
            </a:r>
            <a:endParaRPr lang="es-MX" sz="2400" dirty="0"/>
          </a:p>
          <a:p>
            <a:pPr fontAlgn="base"/>
            <a:r>
              <a:rPr lang="es-MX" sz="2400" dirty="0"/>
              <a:t>Guadalajara Jal.</a:t>
            </a:r>
            <a:br>
              <a:rPr lang="es-MX" sz="2400" dirty="0"/>
            </a:br>
            <a:r>
              <a:rPr lang="es-MX" sz="2400" dirty="0"/>
              <a:t>Tels: </a:t>
            </a:r>
            <a:r>
              <a:rPr lang="es-MX" sz="2400" dirty="0" smtClean="0"/>
              <a:t>(33) 8851-2558</a:t>
            </a:r>
            <a:r>
              <a:rPr lang="es-MX" sz="2400" dirty="0"/>
              <a:t/>
            </a:r>
            <a:br>
              <a:rPr lang="es-MX" sz="2400" dirty="0"/>
            </a:br>
            <a:endParaRPr lang="es-MX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979712" y="4019560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hlinkClick r:id="rId5"/>
              </a:rPr>
              <a:t>http://www.chuecasyasociados.com/</a:t>
            </a:r>
            <a:endParaRPr lang="es-MX" b="1" dirty="0"/>
          </a:p>
          <a:p>
            <a:endParaRPr lang="es-MX" b="1" dirty="0" smtClean="0"/>
          </a:p>
          <a:p>
            <a:r>
              <a:rPr lang="es-MX" b="1" dirty="0" smtClean="0"/>
              <a:t>ChuecasyAsociados Guadalajara</a:t>
            </a:r>
            <a:endParaRPr lang="es-MX" b="1" dirty="0"/>
          </a:p>
          <a:p>
            <a:endParaRPr lang="es-MX" b="1" dirty="0"/>
          </a:p>
          <a:p>
            <a:r>
              <a:rPr lang="es-MX" b="1" dirty="0" smtClean="0"/>
              <a:t>@chuecasyasociad</a:t>
            </a:r>
          </a:p>
        </p:txBody>
      </p:sp>
      <p:pic>
        <p:nvPicPr>
          <p:cNvPr id="7" name="Picture 4" descr="http://static.tumblr.com/vb1b2c6/ia1lahkgx/chi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04" y="5733256"/>
            <a:ext cx="540060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98.130.196.42/j25/images/Banderas/banderaper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239" y="5739443"/>
            <a:ext cx="521500" cy="34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10puntos.com/wp-content/uploads/2010/01/mexico_fla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14" y="5759021"/>
            <a:ext cx="540060" cy="30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encrypted-tbn0.gstatic.com/images?q=tbn:ANd9GcQzUDcgD2zGOuX1FaVysDZjRkwDjQu3RrX4Tc8JaEkQoZbL41e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592" y="5763231"/>
            <a:ext cx="615966" cy="32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796136" y="5311256"/>
            <a:ext cx="318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i="1" dirty="0" smtClean="0"/>
              <a:t>Contamos con oficinas en:</a:t>
            </a:r>
            <a:endParaRPr lang="es-MX" sz="2000" i="1" dirty="0"/>
          </a:p>
        </p:txBody>
      </p:sp>
    </p:spTree>
    <p:extLst>
      <p:ext uri="{BB962C8B-B14F-4D97-AF65-F5344CB8AC3E}">
        <p14:creationId xmlns:p14="http://schemas.microsoft.com/office/powerpoint/2010/main" val="1998863410"/>
      </p:ext>
    </p:extLst>
  </p:cSld>
  <p:clrMapOvr>
    <a:masterClrMapping/>
  </p:clrMapOvr>
  <p:transition spd="slow" advClick="0" advTm="30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647056"/>
          </a:xfrm>
          <a:noFill/>
        </p:spPr>
        <p:txBody>
          <a:bodyPr>
            <a:noAutofit/>
          </a:bodyPr>
          <a:lstStyle/>
          <a:p>
            <a:r>
              <a:rPr lang="es-MX" sz="6600" b="1" dirty="0" smtClean="0"/>
              <a:t>Consultoría Integral para Pymes</a:t>
            </a:r>
            <a:endParaRPr lang="es-MX" sz="6600" b="1" dirty="0"/>
          </a:p>
        </p:txBody>
      </p:sp>
    </p:spTree>
    <p:extLst>
      <p:ext uri="{BB962C8B-B14F-4D97-AF65-F5344CB8AC3E}">
        <p14:creationId xmlns:p14="http://schemas.microsoft.com/office/powerpoint/2010/main" val="3925340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1378</Words>
  <Application>Microsoft Office PowerPoint</Application>
  <PresentationFormat>Presentación en pantalla (4:3)</PresentationFormat>
  <Paragraphs>224</Paragraphs>
  <Slides>27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Presentación de PowerPoint</vt:lpstr>
      <vt:lpstr>Presentación de PowerPoint</vt:lpstr>
      <vt:lpstr>Presentación de PowerPoint</vt:lpstr>
      <vt:lpstr>Reconocimientos de la Empresa</vt:lpstr>
      <vt:lpstr>CREADORES DEL PLAN CLOE 30</vt:lpstr>
      <vt:lpstr>NUESTROS SERVICIOS</vt:lpstr>
      <vt:lpstr>ALGUNOS DE NUESTROS CLIENTES</vt:lpstr>
      <vt:lpstr>CONTACTO</vt:lpstr>
      <vt:lpstr>Consultoría Integral para Pymes</vt:lpstr>
      <vt:lpstr>Presentación de PowerPoint</vt:lpstr>
      <vt:lpstr>Presentación de PowerPoint</vt:lpstr>
      <vt:lpstr>Presentación de PowerPoint</vt:lpstr>
      <vt:lpstr>Asesoría en:</vt:lpstr>
      <vt:lpstr>Servicios de Mercadotecnia</vt:lpstr>
      <vt:lpstr>Presentación de PowerPoint</vt:lpstr>
      <vt:lpstr>Presentación de PowerPoint</vt:lpstr>
      <vt:lpstr>Presentación de PowerPoint</vt:lpstr>
      <vt:lpstr>Servicios de Diseño</vt:lpstr>
      <vt:lpstr>Presentación de PowerPoint</vt:lpstr>
      <vt:lpstr>Presentación de PowerPoint</vt:lpstr>
      <vt:lpstr>Capacitación</vt:lpstr>
      <vt:lpstr>Coaching Ejecutivo</vt:lpstr>
      <vt:lpstr>COSTO DE INVERSIÓN</vt:lpstr>
      <vt:lpstr>Metodología de la Consultoría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Aida</dc:creator>
  <cp:lastModifiedBy>diseño</cp:lastModifiedBy>
  <cp:revision>90</cp:revision>
  <dcterms:created xsi:type="dcterms:W3CDTF">2013-09-19T17:35:30Z</dcterms:created>
  <dcterms:modified xsi:type="dcterms:W3CDTF">2014-02-14T21:28:18Z</dcterms:modified>
</cp:coreProperties>
</file>